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5"/>
    <p:sldMasterId id="2147483702" r:id="rId6"/>
  </p:sldMasterIdLst>
  <p:notesMasterIdLst>
    <p:notesMasterId r:id="rId46"/>
  </p:notesMasterIdLst>
  <p:handoutMasterIdLst>
    <p:handoutMasterId r:id="rId47"/>
  </p:handoutMasterIdLst>
  <p:sldIdLst>
    <p:sldId id="341" r:id="rId7"/>
    <p:sldId id="343" r:id="rId8"/>
    <p:sldId id="329" r:id="rId9"/>
    <p:sldId id="330" r:id="rId10"/>
    <p:sldId id="331" r:id="rId11"/>
    <p:sldId id="332" r:id="rId12"/>
    <p:sldId id="336" r:id="rId13"/>
    <p:sldId id="333" r:id="rId14"/>
    <p:sldId id="334" r:id="rId15"/>
    <p:sldId id="335" r:id="rId16"/>
    <p:sldId id="337" r:id="rId17"/>
    <p:sldId id="260" r:id="rId18"/>
    <p:sldId id="257" r:id="rId19"/>
    <p:sldId id="303" r:id="rId20"/>
    <p:sldId id="304" r:id="rId21"/>
    <p:sldId id="302" r:id="rId22"/>
    <p:sldId id="305" r:id="rId23"/>
    <p:sldId id="294" r:id="rId24"/>
    <p:sldId id="319" r:id="rId25"/>
    <p:sldId id="279" r:id="rId26"/>
    <p:sldId id="318" r:id="rId27"/>
    <p:sldId id="307" r:id="rId28"/>
    <p:sldId id="308" r:id="rId29"/>
    <p:sldId id="311" r:id="rId30"/>
    <p:sldId id="345" r:id="rId31"/>
    <p:sldId id="323" r:id="rId32"/>
    <p:sldId id="344" r:id="rId33"/>
    <p:sldId id="324" r:id="rId34"/>
    <p:sldId id="325" r:id="rId35"/>
    <p:sldId id="326" r:id="rId36"/>
    <p:sldId id="327" r:id="rId37"/>
    <p:sldId id="310" r:id="rId38"/>
    <p:sldId id="320" r:id="rId39"/>
    <p:sldId id="321" r:id="rId40"/>
    <p:sldId id="322" r:id="rId41"/>
    <p:sldId id="293" r:id="rId42"/>
    <p:sldId id="292" r:id="rId43"/>
    <p:sldId id="339" r:id="rId44"/>
    <p:sldId id="259" r:id="rId45"/>
  </p:sldIdLst>
  <p:sldSz cx="9144000" cy="6858000" type="screen4x3"/>
  <p:notesSz cx="71628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12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86134" autoAdjust="0"/>
  </p:normalViewPr>
  <p:slideViewPr>
    <p:cSldViewPr>
      <p:cViewPr>
        <p:scale>
          <a:sx n="56" d="100"/>
          <a:sy n="56" d="100"/>
        </p:scale>
        <p:origin x="-522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Arial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5765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E78F4DDD-2F6D-4378-AD49-3E3DF8D3C658}" type="datetimeFigureOut">
              <a:rPr lang="en-US"/>
              <a:pPr>
                <a:defRPr/>
              </a:pPr>
              <a:t>9/26/2010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74138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Arial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57650" y="8974138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67D1D891-0A9A-4252-9072-5F48C7B33346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7632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35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15" tIns="47457" rIns="94915" bIns="47457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1035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15" tIns="47457" rIns="94915" bIns="4745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487863"/>
            <a:ext cx="525145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15" tIns="47457" rIns="94915" bIns="474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5725"/>
            <a:ext cx="31035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15" tIns="47457" rIns="94915" bIns="47457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8975725"/>
            <a:ext cx="31035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15" tIns="47457" rIns="94915" bIns="4745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099D9B6A-7224-4E66-B383-668901AE14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569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C4BD10-AAB1-4963-AAD3-E894E62C183E}" type="slidenum">
              <a:rPr lang="en-US" smtClean="0">
                <a:ea typeface="ＭＳ Ｐゴシック" pitchFamily="34" charset="-128"/>
              </a:rPr>
              <a:pPr>
                <a:defRPr/>
              </a:pPr>
              <a:t>1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D83FD08-B0AE-4AC7-933F-E458C23BC2CF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7F137D-3724-4352-B480-E784967E7429}" type="slidenum">
              <a:rPr lang="en-US" smtClean="0">
                <a:ea typeface="ＭＳ Ｐゴシック" pitchFamily="34" charset="-128"/>
              </a:rPr>
              <a:pPr>
                <a:defRPr/>
              </a:pPr>
              <a:t>14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06438"/>
            <a:ext cx="4724400" cy="3543300"/>
          </a:xfrm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6275"/>
            <a:ext cx="5730875" cy="1863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358D48B-AB33-4731-A8E4-6169AEE55F04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57347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5734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40BF9E-C7C7-448D-9DC3-B72D9E1E74A8}" type="slidenum">
              <a:rPr lang="en-US" smtClean="0">
                <a:ea typeface="ＭＳ Ｐゴシック" pitchFamily="34" charset="-128"/>
              </a:rPr>
              <a:pPr>
                <a:defRPr/>
              </a:pPr>
              <a:t>15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75" y="709613"/>
            <a:ext cx="4719638" cy="3540125"/>
          </a:xfrm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4713" y="4411663"/>
            <a:ext cx="5253037" cy="42497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E17D4E-E8FA-4EE5-88CF-117B02437C76}" type="slidenum">
              <a:rPr lang="en-US" smtClean="0">
                <a:ea typeface="ＭＳ Ｐゴシック" pitchFamily="34" charset="-128"/>
              </a:rPr>
              <a:pPr>
                <a:defRPr/>
              </a:pPr>
              <a:t>16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4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EE165-8AB1-4053-BADF-D761E7A2F0E5}" type="slidenum">
              <a:rPr lang="en-CA" smtClean="0">
                <a:ea typeface="ＭＳ Ｐゴシック" pitchFamily="34" charset="-128"/>
              </a:rPr>
              <a:pPr>
                <a:defRPr/>
              </a:pPr>
              <a:t>17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7347" name="Rectangle 6553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06438"/>
            <a:ext cx="4724400" cy="3543300"/>
          </a:xfrm>
          <a:ln cap="flat" algn="ctr">
            <a:headEnd type="none" w="med" len="med"/>
            <a:tailEnd type="none" w="med" len="med"/>
          </a:ln>
        </p:spPr>
      </p:sp>
      <p:sp>
        <p:nvSpPr>
          <p:cNvPr id="57348" name="Rectangle 538626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4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36F95A-27B8-4EB3-8CED-01044985CB11}" type="slidenum">
              <a:rPr lang="en-US" smtClean="0">
                <a:ea typeface="ＭＳ Ｐゴシック" pitchFamily="34" charset="-128"/>
              </a:rPr>
              <a:pPr>
                <a:defRPr/>
              </a:pPr>
              <a:t>19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FC1990-DBFB-44C5-BD35-0FC9480A3CB9}" type="datetime1">
              <a:rPr lang="en-US" smtClean="0">
                <a:latin typeface="Segoe"/>
                <a:ea typeface="ＭＳ Ｐゴシック" pitchFamily="34" charset="-128"/>
              </a:rPr>
              <a:pPr>
                <a:defRPr/>
              </a:pPr>
              <a:t>9/26/2010</a:t>
            </a:fld>
            <a:endParaRPr lang="en-US" smtClean="0">
              <a:latin typeface="Segoe"/>
              <a:ea typeface="ＭＳ Ｐゴシック" pitchFamily="34" charset="-128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2A16AA-4DB5-466D-B024-48FC9FC9A1CE}" type="slidenum">
              <a:rPr lang="en-US" smtClean="0">
                <a:latin typeface="Segoe"/>
                <a:ea typeface="ＭＳ Ｐゴシック" pitchFamily="34" charset="-128"/>
              </a:rPr>
              <a:pPr>
                <a:defRPr/>
              </a:pPr>
              <a:t>20</a:t>
            </a:fld>
            <a:endParaRPr lang="en-US" dirty="0" smtClean="0">
              <a:latin typeface="Segoe"/>
              <a:ea typeface="ＭＳ Ｐゴシック" pitchFamily="34" charset="-128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 lIns="93140" tIns="46570" rIns="93140" bIns="46570"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sz="1000" dirty="0">
              <a:solidFill>
                <a:srgbClr val="FF0000"/>
              </a:solidFill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 algn="ctr">
            <a:headEnd type="none" w="med" len="med"/>
            <a:tailEnd type="none" w="med" len="med"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29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11" tIns="48356" rIns="96711" bIns="48356"/>
          <a:lstStyle/>
          <a:p>
            <a:pPr defTabSz="946150" eaLnBrk="1" hangingPunct="1"/>
            <a:endParaRPr lang="en-US" smtClean="0">
              <a:latin typeface="Times New Roman" pitchFamily="18" charset="0"/>
            </a:endParaRPr>
          </a:p>
        </p:txBody>
      </p:sp>
      <p:sp>
        <p:nvSpPr>
          <p:cNvPr id="6246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830888" y="8974138"/>
            <a:ext cx="1330325" cy="473075"/>
          </a:xfrm>
        </p:spPr>
        <p:txBody>
          <a:bodyPr lIns="96711" tIns="48356" rIns="96711" bIns="48356"/>
          <a:lstStyle/>
          <a:p>
            <a:pPr defTabSz="965200" eaLnBrk="1" hangingPunct="1">
              <a:defRPr/>
            </a:pPr>
            <a:fld id="{0D1CB4CE-599E-4C80-94FE-8B923AB4DC14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 defTabSz="965200" eaLnBrk="1" hangingPunct="1">
                <a:defRPr/>
              </a:pPr>
              <a:t>21</a:t>
            </a:fld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2469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085263"/>
            <a:ext cx="5919788" cy="361950"/>
          </a:xfrm>
        </p:spPr>
        <p:txBody>
          <a:bodyPr lIns="96711" tIns="48356" rIns="96711" bIns="48356"/>
          <a:lstStyle/>
          <a:p>
            <a:pPr defTabSz="965200" eaLnBrk="1" hangingPunct="1">
              <a:defRPr/>
            </a:pPr>
            <a:r>
              <a:rPr lang="en-US" sz="800" smtClean="0">
                <a:latin typeface="Franklin Gothic Medium" pitchFamily="34" charset="0"/>
                <a:ea typeface="ＭＳ Ｐゴシック" pitchFamily="34" charset="-128"/>
              </a:rPr>
              <a:t>© 2002 Microsoft Corporation. All rights reserved.</a:t>
            </a:r>
          </a:p>
          <a:p>
            <a:pPr defTabSz="965200">
              <a:defRPr/>
            </a:pPr>
            <a:r>
              <a:rPr lang="en-US" sz="800" smtClean="0">
                <a:latin typeface="Franklin Gothic Medium" pitchFamily="34" charset="0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71FB35B-B349-4D89-974F-5E7762F9D576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63491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6349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EF65C-91BD-49A5-B7B2-15E3B8D9A903}" type="slidenum">
              <a:rPr lang="en-US" smtClean="0">
                <a:ea typeface="ＭＳ Ｐゴシック" pitchFamily="34" charset="-128"/>
              </a:rPr>
              <a:pPr>
                <a:defRPr/>
              </a:pPr>
              <a:t>22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419841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 algn="ctr">
            <a:headEnd type="none" w="med" len="med"/>
            <a:tailEnd type="none" w="med" len="med"/>
          </a:ln>
        </p:spPr>
      </p:sp>
      <p:sp>
        <p:nvSpPr>
          <p:cNvPr id="62467" name="Notes Placeholder 419842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29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30275"/>
            <a:endParaRPr lang="en-US" smtClean="0">
              <a:latin typeface="Segoe Semibol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50BC448-4F48-4131-9A18-85A3319EC290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65539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6554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B3726-E88B-4DC0-97AB-9D5BA1E62D3C}" type="slidenum">
              <a:rPr lang="en-US" smtClean="0">
                <a:ea typeface="ＭＳ Ｐゴシック" pitchFamily="34" charset="-128"/>
              </a:rPr>
              <a:pPr>
                <a:defRPr/>
              </a:pPr>
              <a:t>24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3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981C57-ADDF-4FAF-ACEF-32C101F4650E}" type="slidenum">
              <a:rPr lang="en-US" smtClean="0">
                <a:ea typeface="ＭＳ Ｐゴシック" pitchFamily="34" charset="-128"/>
              </a:rPr>
              <a:pPr>
                <a:defRPr/>
              </a:pPr>
              <a:t>2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FA08B2-C66F-4D83-88C2-A952FA88AC89}" type="slidenum">
              <a:rPr lang="en-US" smtClean="0">
                <a:ea typeface="ＭＳ Ｐゴシック" pitchFamily="34" charset="-128"/>
              </a:rPr>
              <a:pPr>
                <a:defRPr/>
              </a:pPr>
              <a:t>25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007F6B4-29F6-48B9-AE63-7D2749ABB524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0D57A-8A48-4A2B-8203-192C4D60F13D}" type="slidenum">
              <a:rPr lang="en-US" smtClean="0">
                <a:ea typeface="ＭＳ Ｐゴシック" pitchFamily="34" charset="-128"/>
              </a:rPr>
              <a:pPr>
                <a:defRPr/>
              </a:pPr>
              <a:t>26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55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2" name="Notes Placeholder 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007F6B4-29F6-48B9-AE63-7D2749ABB524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66563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6656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FC517C-9043-47E7-9790-1CBB54BAF44B}" type="slidenum">
              <a:rPr lang="en-US" smtClean="0">
                <a:ea typeface="ＭＳ Ｐゴシック" pitchFamily="34" charset="-128"/>
              </a:rPr>
              <a:pPr>
                <a:defRPr/>
              </a:pPr>
              <a:t>27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6" name="Notes Placeholder 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8C0709-CFFB-42E8-8E51-705F8D9F7307}" type="slidenum">
              <a:rPr lang="en-US" smtClean="0">
                <a:ea typeface="ＭＳ Ｐゴシック" pitchFamily="34" charset="-128"/>
              </a:rPr>
              <a:pPr>
                <a:defRPr/>
              </a:pPr>
              <a:t>29</a:t>
            </a:fld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4057650" y="8974138"/>
            <a:ext cx="3103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10" tIns="47455" rIns="94910" bIns="4745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32BF9B30-C7F3-45AC-9D5C-B5444B4A88D0}" type="slidenum">
              <a:rPr lang="en-US" sz="1200"/>
              <a:pPr algn="r"/>
              <a:t>30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06438"/>
            <a:ext cx="4730750" cy="354806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5675" y="4487863"/>
            <a:ext cx="5251450" cy="4254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D40EDAE-4340-444D-824C-8EBE8FD40ECA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6963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6963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A71B79-1563-491F-8754-37367D1E2343}" type="slidenum">
              <a:rPr lang="en-US" smtClean="0">
                <a:ea typeface="ＭＳ Ｐゴシック" pitchFamily="34" charset="-128"/>
              </a:rPr>
              <a:pPr>
                <a:defRPr/>
              </a:pPr>
              <a:t>31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96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550" y="4487863"/>
            <a:ext cx="5727700" cy="42529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8329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 algn="ctr">
            <a:headEnd type="none" w="med" len="med"/>
            <a:tailEnd type="none" w="med" len="med"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30275" eaLnBrk="1" hangingPunct="1"/>
            <a:endParaRPr lang="en-CA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722ECD6-D285-4D71-8779-AEC2155DA0AC}" type="datetime8">
              <a:rPr lang="en-US" smtClean="0">
                <a:ea typeface="ＭＳ Ｐゴシック" pitchFamily="34" charset="-128"/>
              </a:rPr>
              <a:pPr>
                <a:defRPr/>
              </a:pPr>
              <a:t>9/26/2010 8:59 PM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© 2004 Microsoft Corporation. All rights reserved.</a:t>
            </a:r>
          </a:p>
          <a:p>
            <a:pPr>
              <a:defRPr/>
            </a:pPr>
            <a:r>
              <a:rPr lang="en-US" smtClean="0">
                <a:latin typeface="Segoe"/>
                <a:ea typeface="ＭＳ Ｐゴシック" pitchFamily="34" charset="-128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78DB9-88B8-4B68-A1C2-1B07427F986F}" type="slidenum">
              <a:rPr lang="en-US" smtClean="0">
                <a:ea typeface="ＭＳ Ｐゴシック" pitchFamily="34" charset="-128"/>
              </a:rPr>
              <a:pPr>
                <a:defRPr/>
              </a:pPr>
              <a:t>34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8CE854-23D5-4620-BCDC-98993CEA323C}" type="slidenum">
              <a:rPr lang="en-US" smtClean="0">
                <a:ea typeface="ＭＳ Ｐゴシック" pitchFamily="34" charset="-128"/>
              </a:rPr>
              <a:pPr>
                <a:defRPr/>
              </a:pPr>
              <a:t>35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322573-0202-4366-B268-7EB17E3B750F}" type="slidenum">
              <a:rPr lang="en-GB" smtClean="0">
                <a:ea typeface="ＭＳ Ｐゴシック" pitchFamily="34" charset="-128"/>
              </a:rPr>
              <a:pPr>
                <a:defRPr/>
              </a:pPr>
              <a:t>36</a:t>
            </a:fld>
            <a:endParaRPr lang="en-GB" dirty="0" smtClean="0">
              <a:ea typeface="ＭＳ Ｐゴシック" pitchFamily="34" charset="-128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Notes Placeholder 4"/>
          <p:cNvSpPr>
            <a:spLocks noGrp="1"/>
          </p:cNvSpPr>
          <p:nvPr>
            <p:ph type="body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A6EF84-0B38-4043-B809-E34142AB677A}" type="slidenum">
              <a:rPr lang="en-US" smtClean="0">
                <a:ea typeface="ＭＳ Ｐゴシック" pitchFamily="34" charset="-128"/>
              </a:rPr>
              <a:pPr>
                <a:defRPr/>
              </a:pPr>
              <a:t>3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7D70A6-0732-4EED-9FDD-C257AE1AAB0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EC99DB-E403-4E59-B7FA-A8224A2C3BFB}" type="slidenum">
              <a:rPr lang="en-US" smtClean="0">
                <a:ea typeface="ＭＳ Ｐゴシック" pitchFamily="34" charset="-128"/>
              </a:rPr>
              <a:pPr>
                <a:defRPr/>
              </a:pPr>
              <a:t>4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CA" sz="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54FB1-30B2-401F-BF83-4D3CC76AA3C0}" type="slidenum">
              <a:rPr lang="en-US" smtClean="0">
                <a:ea typeface="ＭＳ Ｐゴシック" pitchFamily="34" charset="-128"/>
              </a:rPr>
              <a:pPr>
                <a:defRPr/>
              </a:pPr>
              <a:t>5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z="10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CDC352-525B-4D38-BC77-754A91171685}" type="slidenum">
              <a:rPr lang="en-US" smtClean="0">
                <a:ea typeface="ＭＳ Ｐゴシック" pitchFamily="34" charset="-128"/>
              </a:rPr>
              <a:pPr>
                <a:defRPr/>
              </a:pPr>
              <a:t>6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6538" indent="-236538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E208BF-E079-4F78-BE38-4317BAE0E874}" type="slidenum">
              <a:rPr lang="en-US" smtClean="0">
                <a:ea typeface="ＭＳ Ｐゴシック" pitchFamily="34" charset="-128"/>
              </a:rPr>
              <a:pPr>
                <a:defRPr/>
              </a:pPr>
              <a:t>8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6538" indent="-236538"/>
            <a:endParaRPr lang="en-CA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4B6BEC-596B-46CD-BDE3-E3DCCE224357}" type="slidenum">
              <a:rPr lang="en-US" smtClean="0">
                <a:ea typeface="ＭＳ Ｐゴシック" pitchFamily="34" charset="-128"/>
              </a:rPr>
              <a:pPr>
                <a:defRPr/>
              </a:pPr>
              <a:t>9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0AEA2-4333-46DC-BF07-44DAF1401E2A}" type="slidenum">
              <a:rPr lang="en-US" smtClean="0">
                <a:ea typeface="ＭＳ Ｐゴシック" pitchFamily="34" charset="-128"/>
              </a:rPr>
              <a:pPr>
                <a:defRPr/>
              </a:pPr>
              <a:t>12</a:t>
            </a:fld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50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63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086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283B452D-9DEA-40D9-A4A7-7CAA149B6AD4}" type="datetimeFigureOut">
              <a:rPr lang="en-US"/>
              <a:pPr>
                <a:defRPr/>
              </a:pPr>
              <a:t>9/26/2010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2233613" y="6554788"/>
            <a:ext cx="4832350" cy="233362"/>
          </a:xfrm>
          <a:prstGeom prst="rect">
            <a:avLst/>
          </a:prstGeom>
        </p:spPr>
        <p:txBody>
          <a:bodyPr/>
          <a:lstStyle>
            <a:lvl1pPr eaLnBrk="0" hangingPunct="0">
              <a:defRPr dirty="0"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06A7253C-CF28-4F9E-895B-2EEEC9F4AA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88511"/>
      </p:ext>
    </p:extLst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4925" y="762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240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862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681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" y="762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995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8309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36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6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5259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85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274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5975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441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164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0502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914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3175" y="76200"/>
            <a:ext cx="2105025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925" y="76200"/>
            <a:ext cx="616585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317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4925" y="762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240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862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38100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30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" y="762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414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21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42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41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06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0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76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58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99" r:id="rId12"/>
    <p:sldLayoutId id="2147483784" r:id="rId13"/>
    <p:sldLayoutId id="2147483785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112E7C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4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25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Black" pitchFamily="34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112E7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81000" y="6251575"/>
            <a:ext cx="569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chemeClr val="bg1"/>
                </a:solidFill>
                <a:latin typeface="Myriad Web"/>
              </a:rPr>
              <a:t>May 15,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76200"/>
            <a:ext cx="7772400" cy="762000"/>
          </a:xfrm>
        </p:spPr>
        <p:txBody>
          <a:bodyPr/>
          <a:lstStyle/>
          <a:p>
            <a:r>
              <a:rPr lang="en-CA" smtClean="0"/>
              <a:t>The 3 R’s become 3 C’s</a:t>
            </a:r>
          </a:p>
        </p:txBody>
      </p:sp>
      <p:pic>
        <p:nvPicPr>
          <p:cNvPr id="13315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/>
          <a:stretch>
            <a:fillRect/>
          </a:stretch>
        </p:blipFill>
        <p:spPr>
          <a:xfrm>
            <a:off x="3175" y="1268413"/>
            <a:ext cx="9105900" cy="46497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CA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524000"/>
            <a:ext cx="4608513" cy="4572000"/>
          </a:xfrm>
        </p:spPr>
        <p:txBody>
          <a:bodyPr/>
          <a:lstStyle/>
          <a:p>
            <a:pPr marL="228600" indent="-228600"/>
            <a:r>
              <a:rPr lang="en-CA" sz="2400" b="1" smtClean="0"/>
              <a:t>Business Drivers</a:t>
            </a:r>
          </a:p>
          <a:p>
            <a:pPr marL="228600" indent="-228600"/>
            <a:r>
              <a:rPr lang="en-CA" sz="2400" b="1" smtClean="0"/>
              <a:t>Emerging Trends</a:t>
            </a:r>
          </a:p>
          <a:p>
            <a:pPr marL="228600" indent="-228600"/>
            <a:r>
              <a:rPr lang="en-CA" sz="2400" b="1" smtClean="0"/>
              <a:t>Work together within IT and HR to find the solutions</a:t>
            </a:r>
          </a:p>
          <a:p>
            <a:pPr marL="228600" indent="-228600"/>
            <a:endParaRPr lang="en-CA" sz="2400" b="1" smtClean="0"/>
          </a:p>
          <a:p>
            <a:pPr marL="228600" indent="-228600" algn="ctr"/>
            <a:r>
              <a:rPr lang="en-CA" sz="2400" b="1" smtClean="0"/>
              <a:t>Let’s tap our future potential!</a:t>
            </a:r>
          </a:p>
          <a:p>
            <a:pPr marL="228600" indent="-228600" algn="ctr"/>
            <a:endParaRPr lang="en-CA" sz="2400" smtClean="0"/>
          </a:p>
          <a:p>
            <a:pPr marL="228600" indent="-228600" algn="ctr"/>
            <a:r>
              <a:rPr lang="en-CA" sz="3200" smtClean="0">
                <a:solidFill>
                  <a:srgbClr val="FF6600"/>
                </a:solidFill>
                <a:latin typeface="Arial Black" pitchFamily="34" charset="0"/>
              </a:rPr>
              <a:t>Get Ready</a:t>
            </a:r>
          </a:p>
          <a:p>
            <a:pPr marL="228600" indent="-228600" algn="ctr"/>
            <a:r>
              <a:rPr lang="en-CA" sz="3200" smtClean="0">
                <a:solidFill>
                  <a:srgbClr val="FF6600"/>
                </a:solidFill>
                <a:latin typeface="Arial Black" pitchFamily="34" charset="0"/>
              </a:rPr>
              <a:t>Get Set…</a:t>
            </a:r>
          </a:p>
        </p:txBody>
      </p:sp>
      <p:grpSp>
        <p:nvGrpSpPr>
          <p:cNvPr id="14340" name="Group 8"/>
          <p:cNvGrpSpPr>
            <a:grpSpLocks/>
          </p:cNvGrpSpPr>
          <p:nvPr/>
        </p:nvGrpSpPr>
        <p:grpSpPr bwMode="auto">
          <a:xfrm rot="793031">
            <a:off x="5076825" y="1884363"/>
            <a:ext cx="3503613" cy="3632200"/>
            <a:chOff x="2880" y="1162"/>
            <a:chExt cx="2495" cy="2586"/>
          </a:xfrm>
        </p:grpSpPr>
        <p:sp>
          <p:nvSpPr>
            <p:cNvPr id="14341" name="Rectangle 7"/>
            <p:cNvSpPr>
              <a:spLocks noChangeArrowheads="1"/>
            </p:cNvSpPr>
            <p:nvPr/>
          </p:nvSpPr>
          <p:spPr bwMode="auto">
            <a:xfrm>
              <a:off x="2880" y="1162"/>
              <a:ext cx="2495" cy="25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pic>
          <p:nvPicPr>
            <p:cNvPr id="14342" name="Picture 4" descr="racing_fla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EDE4"/>
                </a:clrFrom>
                <a:clrTo>
                  <a:srgbClr val="F6EDE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200"/>
              <a:ext cx="2400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667125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latin typeface="Segoe Black"/>
              </a:rPr>
              <a:t>New World of Work in the Energy Sector</a:t>
            </a:r>
          </a:p>
        </p:txBody>
      </p:sp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285750" y="4643438"/>
            <a:ext cx="4737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CA"/>
              <a:t>John Amyotte, Solution Specialist</a:t>
            </a:r>
          </a:p>
          <a:p>
            <a:pPr eaLnBrk="1" hangingPunct="1"/>
            <a:r>
              <a:rPr lang="en-CA"/>
              <a:t>Microsoft Canada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Consulting the “younger generation”</a:t>
            </a:r>
          </a:p>
        </p:txBody>
      </p:sp>
      <p:pic>
        <p:nvPicPr>
          <p:cNvPr id="16387" name="Picture 3" descr="Family 01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285875"/>
            <a:ext cx="4308475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3-00699_employ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47988"/>
            <a:ext cx="8153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3-00699_enterprise'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04925"/>
            <a:ext cx="814546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3-00699_individu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64050"/>
            <a:ext cx="81534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57188"/>
            <a:ext cx="7786688" cy="428625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Today’s information challenge</a:t>
            </a:r>
          </a:p>
        </p:txBody>
      </p:sp>
      <p:sp>
        <p:nvSpPr>
          <p:cNvPr id="1455110" name="Rectangle 6"/>
          <p:cNvSpPr>
            <a:spLocks noChangeArrowheads="1"/>
          </p:cNvSpPr>
          <p:nvPr/>
        </p:nvSpPr>
        <p:spPr bwMode="auto">
          <a:xfrm>
            <a:off x="1763713" y="1301750"/>
            <a:ext cx="64770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More than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80%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 of enterprise's digitized information reside in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individual hard drives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 and in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personal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 files and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80% of the data is unstructured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, not secure nor backed up.</a:t>
            </a:r>
          </a:p>
        </p:txBody>
      </p:sp>
      <p:sp>
        <p:nvSpPr>
          <p:cNvPr id="1455111" name="Rectangle 7"/>
          <p:cNvSpPr>
            <a:spLocks noChangeArrowheads="1"/>
          </p:cNvSpPr>
          <p:nvPr/>
        </p:nvSpPr>
        <p:spPr bwMode="auto">
          <a:xfrm>
            <a:off x="1905000" y="4572000"/>
            <a:ext cx="6477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Individuals hold the key to the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knowledge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economy and most of it is lost when they leave the enterprise</a:t>
            </a:r>
          </a:p>
        </p:txBody>
      </p:sp>
      <p:sp>
        <p:nvSpPr>
          <p:cNvPr id="1455112" name="Rectangle 8"/>
          <p:cNvSpPr>
            <a:spLocks noChangeArrowheads="1"/>
          </p:cNvSpPr>
          <p:nvPr/>
        </p:nvSpPr>
        <p:spPr bwMode="auto">
          <a:xfrm>
            <a:off x="1916113" y="3076575"/>
            <a:ext cx="64484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Employees get 50%-75% of their relevant information directly from other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  <a:ea typeface="MS PGothic" pitchFamily="34" charset="-128"/>
                <a:cs typeface="Arial" charset="0"/>
              </a:rPr>
              <a:t>people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779838" y="6165850"/>
            <a:ext cx="499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1800"/>
              <a:t>Source:  Gartner Group/CIBC World Markets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39200" cy="1127125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Time spent looking for information?</a:t>
            </a:r>
          </a:p>
        </p:txBody>
      </p:sp>
      <p:sp>
        <p:nvSpPr>
          <p:cNvPr id="18435" name="Freeform 3"/>
          <p:cNvSpPr>
            <a:spLocks/>
          </p:cNvSpPr>
          <p:nvPr/>
        </p:nvSpPr>
        <p:spPr bwMode="auto">
          <a:xfrm>
            <a:off x="1060450" y="1677988"/>
            <a:ext cx="109538" cy="2711450"/>
          </a:xfrm>
          <a:custGeom>
            <a:avLst/>
            <a:gdLst>
              <a:gd name="T0" fmla="*/ 2147483647 w 164"/>
              <a:gd name="T1" fmla="*/ 0 h 4003"/>
              <a:gd name="T2" fmla="*/ 0 w 164"/>
              <a:gd name="T3" fmla="*/ 2147483647 h 4003"/>
              <a:gd name="T4" fmla="*/ 0 w 164"/>
              <a:gd name="T5" fmla="*/ 2147483647 h 4003"/>
              <a:gd name="T6" fmla="*/ 2147483647 w 164"/>
              <a:gd name="T7" fmla="*/ 2147483647 h 4003"/>
              <a:gd name="T8" fmla="*/ 2147483647 w 164"/>
              <a:gd name="T9" fmla="*/ 0 h 40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4003"/>
              <a:gd name="T17" fmla="*/ 164 w 164"/>
              <a:gd name="T18" fmla="*/ 4003 h 40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4003">
                <a:moveTo>
                  <a:pt x="164" y="0"/>
                </a:moveTo>
                <a:lnTo>
                  <a:pt x="0" y="247"/>
                </a:lnTo>
                <a:lnTo>
                  <a:pt x="0" y="4003"/>
                </a:lnTo>
                <a:lnTo>
                  <a:pt x="164" y="3757"/>
                </a:lnTo>
                <a:lnTo>
                  <a:pt x="164" y="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69988" y="1677988"/>
            <a:ext cx="50069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1060450" y="4221163"/>
            <a:ext cx="5116513" cy="168275"/>
          </a:xfrm>
          <a:custGeom>
            <a:avLst/>
            <a:gdLst>
              <a:gd name="T0" fmla="*/ 0 w 7559"/>
              <a:gd name="T1" fmla="*/ 2147483647 h 246"/>
              <a:gd name="T2" fmla="*/ 2147483647 w 7559"/>
              <a:gd name="T3" fmla="*/ 2147483647 h 246"/>
              <a:gd name="T4" fmla="*/ 2147483647 w 7559"/>
              <a:gd name="T5" fmla="*/ 0 h 246"/>
              <a:gd name="T6" fmla="*/ 2147483647 w 7559"/>
              <a:gd name="T7" fmla="*/ 0 h 246"/>
              <a:gd name="T8" fmla="*/ 0 w 7559"/>
              <a:gd name="T9" fmla="*/ 2147483647 h 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59"/>
              <a:gd name="T16" fmla="*/ 0 h 246"/>
              <a:gd name="T17" fmla="*/ 7559 w 7559"/>
              <a:gd name="T18" fmla="*/ 246 h 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59" h="246">
                <a:moveTo>
                  <a:pt x="0" y="246"/>
                </a:moveTo>
                <a:lnTo>
                  <a:pt x="7396" y="246"/>
                </a:lnTo>
                <a:lnTo>
                  <a:pt x="7559" y="0"/>
                </a:lnTo>
                <a:lnTo>
                  <a:pt x="164" y="0"/>
                </a:lnTo>
                <a:lnTo>
                  <a:pt x="0" y="246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2728913" y="4221163"/>
            <a:ext cx="111125" cy="168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4397375" y="4221163"/>
            <a:ext cx="109538" cy="168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1200150" y="3916363"/>
            <a:ext cx="803275" cy="166687"/>
          </a:xfrm>
          <a:custGeom>
            <a:avLst/>
            <a:gdLst>
              <a:gd name="T0" fmla="*/ 2147483647 w 1190"/>
              <a:gd name="T1" fmla="*/ 0 h 247"/>
              <a:gd name="T2" fmla="*/ 2147483647 w 1190"/>
              <a:gd name="T3" fmla="*/ 0 h 247"/>
              <a:gd name="T4" fmla="*/ 2147483647 w 1190"/>
              <a:gd name="T5" fmla="*/ 2147483647 h 247"/>
              <a:gd name="T6" fmla="*/ 0 w 1190"/>
              <a:gd name="T7" fmla="*/ 2147483647 h 247"/>
              <a:gd name="T8" fmla="*/ 2147483647 w 1190"/>
              <a:gd name="T9" fmla="*/ 0 h 2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0"/>
              <a:gd name="T16" fmla="*/ 0 h 247"/>
              <a:gd name="T17" fmla="*/ 1190 w 1190"/>
              <a:gd name="T18" fmla="*/ 247 h 2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0" h="247">
                <a:moveTo>
                  <a:pt x="164" y="0"/>
                </a:moveTo>
                <a:lnTo>
                  <a:pt x="1190" y="0"/>
                </a:lnTo>
                <a:lnTo>
                  <a:pt x="1027" y="247"/>
                </a:lnTo>
                <a:lnTo>
                  <a:pt x="0" y="247"/>
                </a:lnTo>
                <a:lnTo>
                  <a:pt x="164" y="0"/>
                </a:lnTo>
                <a:close/>
              </a:path>
            </a:pathLst>
          </a:custGeom>
          <a:solidFill>
            <a:srgbClr val="FF6379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1893888" y="3916363"/>
            <a:ext cx="109537" cy="473075"/>
          </a:xfrm>
          <a:custGeom>
            <a:avLst/>
            <a:gdLst>
              <a:gd name="T0" fmla="*/ 0 w 163"/>
              <a:gd name="T1" fmla="*/ 2147483647 h 697"/>
              <a:gd name="T2" fmla="*/ 0 w 163"/>
              <a:gd name="T3" fmla="*/ 2147483647 h 697"/>
              <a:gd name="T4" fmla="*/ 2147483647 w 163"/>
              <a:gd name="T5" fmla="*/ 2147483647 h 697"/>
              <a:gd name="T6" fmla="*/ 2147483647 w 163"/>
              <a:gd name="T7" fmla="*/ 0 h 697"/>
              <a:gd name="T8" fmla="*/ 0 w 163"/>
              <a:gd name="T9" fmla="*/ 2147483647 h 6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"/>
              <a:gd name="T16" fmla="*/ 0 h 697"/>
              <a:gd name="T17" fmla="*/ 163 w 163"/>
              <a:gd name="T18" fmla="*/ 697 h 6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" h="697">
                <a:moveTo>
                  <a:pt x="0" y="247"/>
                </a:moveTo>
                <a:lnTo>
                  <a:pt x="0" y="697"/>
                </a:lnTo>
                <a:lnTo>
                  <a:pt x="163" y="451"/>
                </a:lnTo>
                <a:lnTo>
                  <a:pt x="163" y="0"/>
                </a:lnTo>
                <a:lnTo>
                  <a:pt x="0" y="247"/>
                </a:lnTo>
                <a:close/>
              </a:path>
            </a:pathLst>
          </a:custGeom>
          <a:solidFill>
            <a:srgbClr val="96001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1200150" y="4083050"/>
            <a:ext cx="693738" cy="306388"/>
          </a:xfrm>
          <a:prstGeom prst="rect">
            <a:avLst/>
          </a:prstGeom>
          <a:solidFill>
            <a:srgbClr val="DA0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200150" y="4083050"/>
            <a:ext cx="693738" cy="3063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4" name="Freeform 12"/>
          <p:cNvSpPr>
            <a:spLocks/>
          </p:cNvSpPr>
          <p:nvPr/>
        </p:nvSpPr>
        <p:spPr bwMode="auto">
          <a:xfrm>
            <a:off x="1893888" y="3713163"/>
            <a:ext cx="806450" cy="166687"/>
          </a:xfrm>
          <a:custGeom>
            <a:avLst/>
            <a:gdLst>
              <a:gd name="T0" fmla="*/ 2147483647 w 1189"/>
              <a:gd name="T1" fmla="*/ 0 h 247"/>
              <a:gd name="T2" fmla="*/ 2147483647 w 1189"/>
              <a:gd name="T3" fmla="*/ 0 h 247"/>
              <a:gd name="T4" fmla="*/ 2147483647 w 1189"/>
              <a:gd name="T5" fmla="*/ 2147483647 h 247"/>
              <a:gd name="T6" fmla="*/ 0 w 1189"/>
              <a:gd name="T7" fmla="*/ 2147483647 h 247"/>
              <a:gd name="T8" fmla="*/ 2147483647 w 1189"/>
              <a:gd name="T9" fmla="*/ 0 h 2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89"/>
              <a:gd name="T16" fmla="*/ 0 h 247"/>
              <a:gd name="T17" fmla="*/ 1189 w 1189"/>
              <a:gd name="T18" fmla="*/ 247 h 2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89" h="247">
                <a:moveTo>
                  <a:pt x="163" y="0"/>
                </a:moveTo>
                <a:lnTo>
                  <a:pt x="1189" y="0"/>
                </a:lnTo>
                <a:lnTo>
                  <a:pt x="1026" y="247"/>
                </a:lnTo>
                <a:lnTo>
                  <a:pt x="0" y="247"/>
                </a:lnTo>
                <a:lnTo>
                  <a:pt x="163" y="0"/>
                </a:lnTo>
                <a:close/>
              </a:path>
            </a:pathLst>
          </a:custGeom>
          <a:solidFill>
            <a:srgbClr val="FFFFA4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5" name="Freeform 13"/>
          <p:cNvSpPr>
            <a:spLocks/>
          </p:cNvSpPr>
          <p:nvPr/>
        </p:nvSpPr>
        <p:spPr bwMode="auto">
          <a:xfrm>
            <a:off x="2589213" y="3713163"/>
            <a:ext cx="111125" cy="676275"/>
          </a:xfrm>
          <a:custGeom>
            <a:avLst/>
            <a:gdLst>
              <a:gd name="T0" fmla="*/ 0 w 163"/>
              <a:gd name="T1" fmla="*/ 2147483647 h 997"/>
              <a:gd name="T2" fmla="*/ 0 w 163"/>
              <a:gd name="T3" fmla="*/ 2147483647 h 997"/>
              <a:gd name="T4" fmla="*/ 2147483647 w 163"/>
              <a:gd name="T5" fmla="*/ 2147483647 h 997"/>
              <a:gd name="T6" fmla="*/ 2147483647 w 163"/>
              <a:gd name="T7" fmla="*/ 0 h 997"/>
              <a:gd name="T8" fmla="*/ 0 w 163"/>
              <a:gd name="T9" fmla="*/ 2147483647 h 9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"/>
              <a:gd name="T16" fmla="*/ 0 h 997"/>
              <a:gd name="T17" fmla="*/ 163 w 163"/>
              <a:gd name="T18" fmla="*/ 997 h 9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" h="997">
                <a:moveTo>
                  <a:pt x="0" y="247"/>
                </a:moveTo>
                <a:lnTo>
                  <a:pt x="0" y="997"/>
                </a:lnTo>
                <a:lnTo>
                  <a:pt x="163" y="751"/>
                </a:lnTo>
                <a:lnTo>
                  <a:pt x="163" y="0"/>
                </a:lnTo>
                <a:lnTo>
                  <a:pt x="0" y="247"/>
                </a:lnTo>
                <a:close/>
              </a:path>
            </a:pathLst>
          </a:custGeom>
          <a:solidFill>
            <a:srgbClr val="FBD12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1893888" y="3879850"/>
            <a:ext cx="695325" cy="509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1893888" y="3879850"/>
            <a:ext cx="695325" cy="5095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8" name="Freeform 16"/>
          <p:cNvSpPr>
            <a:spLocks/>
          </p:cNvSpPr>
          <p:nvPr/>
        </p:nvSpPr>
        <p:spPr bwMode="auto">
          <a:xfrm>
            <a:off x="2868613" y="3001963"/>
            <a:ext cx="804862" cy="166687"/>
          </a:xfrm>
          <a:custGeom>
            <a:avLst/>
            <a:gdLst>
              <a:gd name="T0" fmla="*/ 2147483647 w 1190"/>
              <a:gd name="T1" fmla="*/ 0 h 246"/>
              <a:gd name="T2" fmla="*/ 2147483647 w 1190"/>
              <a:gd name="T3" fmla="*/ 0 h 246"/>
              <a:gd name="T4" fmla="*/ 2147483647 w 1190"/>
              <a:gd name="T5" fmla="*/ 2147483647 h 246"/>
              <a:gd name="T6" fmla="*/ 0 w 1190"/>
              <a:gd name="T7" fmla="*/ 2147483647 h 246"/>
              <a:gd name="T8" fmla="*/ 2147483647 w 1190"/>
              <a:gd name="T9" fmla="*/ 0 h 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0"/>
              <a:gd name="T16" fmla="*/ 0 h 246"/>
              <a:gd name="T17" fmla="*/ 1190 w 1190"/>
              <a:gd name="T18" fmla="*/ 246 h 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0" h="246">
                <a:moveTo>
                  <a:pt x="163" y="0"/>
                </a:moveTo>
                <a:lnTo>
                  <a:pt x="1190" y="0"/>
                </a:lnTo>
                <a:lnTo>
                  <a:pt x="1026" y="246"/>
                </a:lnTo>
                <a:lnTo>
                  <a:pt x="0" y="246"/>
                </a:lnTo>
                <a:lnTo>
                  <a:pt x="163" y="0"/>
                </a:lnTo>
                <a:close/>
              </a:path>
            </a:pathLst>
          </a:custGeom>
          <a:solidFill>
            <a:srgbClr val="FF6379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49" name="Freeform 17"/>
          <p:cNvSpPr>
            <a:spLocks/>
          </p:cNvSpPr>
          <p:nvPr/>
        </p:nvSpPr>
        <p:spPr bwMode="auto">
          <a:xfrm>
            <a:off x="3563938" y="3001963"/>
            <a:ext cx="109537" cy="1387475"/>
          </a:xfrm>
          <a:custGeom>
            <a:avLst/>
            <a:gdLst>
              <a:gd name="T0" fmla="*/ 0 w 164"/>
              <a:gd name="T1" fmla="*/ 2147483647 h 2049"/>
              <a:gd name="T2" fmla="*/ 0 w 164"/>
              <a:gd name="T3" fmla="*/ 2147483647 h 2049"/>
              <a:gd name="T4" fmla="*/ 2147483647 w 164"/>
              <a:gd name="T5" fmla="*/ 2147483647 h 2049"/>
              <a:gd name="T6" fmla="*/ 2147483647 w 164"/>
              <a:gd name="T7" fmla="*/ 0 h 2049"/>
              <a:gd name="T8" fmla="*/ 0 w 164"/>
              <a:gd name="T9" fmla="*/ 2147483647 h 2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049"/>
              <a:gd name="T17" fmla="*/ 164 w 164"/>
              <a:gd name="T18" fmla="*/ 2049 h 2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049">
                <a:moveTo>
                  <a:pt x="0" y="246"/>
                </a:moveTo>
                <a:lnTo>
                  <a:pt x="0" y="2049"/>
                </a:lnTo>
                <a:lnTo>
                  <a:pt x="164" y="1803"/>
                </a:lnTo>
                <a:lnTo>
                  <a:pt x="164" y="0"/>
                </a:lnTo>
                <a:lnTo>
                  <a:pt x="0" y="246"/>
                </a:lnTo>
                <a:close/>
              </a:path>
            </a:pathLst>
          </a:custGeom>
          <a:solidFill>
            <a:srgbClr val="96001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2868613" y="3168650"/>
            <a:ext cx="695325" cy="1220788"/>
          </a:xfrm>
          <a:prstGeom prst="rect">
            <a:avLst/>
          </a:prstGeom>
          <a:solidFill>
            <a:srgbClr val="DA0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2868613" y="3168650"/>
            <a:ext cx="695325" cy="12207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2" name="Freeform 20"/>
          <p:cNvSpPr>
            <a:spLocks/>
          </p:cNvSpPr>
          <p:nvPr/>
        </p:nvSpPr>
        <p:spPr bwMode="auto">
          <a:xfrm>
            <a:off x="3563938" y="2951163"/>
            <a:ext cx="804862" cy="166687"/>
          </a:xfrm>
          <a:custGeom>
            <a:avLst/>
            <a:gdLst>
              <a:gd name="T0" fmla="*/ 2147483647 w 1190"/>
              <a:gd name="T1" fmla="*/ 0 h 247"/>
              <a:gd name="T2" fmla="*/ 2147483647 w 1190"/>
              <a:gd name="T3" fmla="*/ 0 h 247"/>
              <a:gd name="T4" fmla="*/ 2147483647 w 1190"/>
              <a:gd name="T5" fmla="*/ 2147483647 h 247"/>
              <a:gd name="T6" fmla="*/ 0 w 1190"/>
              <a:gd name="T7" fmla="*/ 2147483647 h 247"/>
              <a:gd name="T8" fmla="*/ 2147483647 w 1190"/>
              <a:gd name="T9" fmla="*/ 0 h 2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0"/>
              <a:gd name="T16" fmla="*/ 0 h 247"/>
              <a:gd name="T17" fmla="*/ 1190 w 1190"/>
              <a:gd name="T18" fmla="*/ 247 h 2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0" h="247">
                <a:moveTo>
                  <a:pt x="164" y="0"/>
                </a:moveTo>
                <a:lnTo>
                  <a:pt x="1190" y="0"/>
                </a:lnTo>
                <a:lnTo>
                  <a:pt x="1026" y="247"/>
                </a:lnTo>
                <a:lnTo>
                  <a:pt x="0" y="247"/>
                </a:lnTo>
                <a:lnTo>
                  <a:pt x="164" y="0"/>
                </a:lnTo>
                <a:close/>
              </a:path>
            </a:pathLst>
          </a:custGeom>
          <a:solidFill>
            <a:srgbClr val="FFFFA4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3" name="Freeform 21"/>
          <p:cNvSpPr>
            <a:spLocks/>
          </p:cNvSpPr>
          <p:nvPr/>
        </p:nvSpPr>
        <p:spPr bwMode="auto">
          <a:xfrm>
            <a:off x="4257675" y="2951163"/>
            <a:ext cx="111125" cy="1438275"/>
          </a:xfrm>
          <a:custGeom>
            <a:avLst/>
            <a:gdLst>
              <a:gd name="T0" fmla="*/ 0 w 164"/>
              <a:gd name="T1" fmla="*/ 2147483647 h 2124"/>
              <a:gd name="T2" fmla="*/ 0 w 164"/>
              <a:gd name="T3" fmla="*/ 2147483647 h 2124"/>
              <a:gd name="T4" fmla="*/ 2147483647 w 164"/>
              <a:gd name="T5" fmla="*/ 2147483647 h 2124"/>
              <a:gd name="T6" fmla="*/ 2147483647 w 164"/>
              <a:gd name="T7" fmla="*/ 0 h 2124"/>
              <a:gd name="T8" fmla="*/ 0 w 164"/>
              <a:gd name="T9" fmla="*/ 2147483647 h 21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124"/>
              <a:gd name="T17" fmla="*/ 164 w 164"/>
              <a:gd name="T18" fmla="*/ 2124 h 21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124">
                <a:moveTo>
                  <a:pt x="0" y="247"/>
                </a:moveTo>
                <a:lnTo>
                  <a:pt x="0" y="2124"/>
                </a:lnTo>
                <a:lnTo>
                  <a:pt x="164" y="1878"/>
                </a:lnTo>
                <a:lnTo>
                  <a:pt x="164" y="0"/>
                </a:lnTo>
                <a:lnTo>
                  <a:pt x="0" y="247"/>
                </a:lnTo>
                <a:close/>
              </a:path>
            </a:pathLst>
          </a:custGeom>
          <a:solidFill>
            <a:srgbClr val="FBD12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3563938" y="3117850"/>
            <a:ext cx="693737" cy="12715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563938" y="3117850"/>
            <a:ext cx="693737" cy="12715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6" name="Freeform 24"/>
          <p:cNvSpPr>
            <a:spLocks/>
          </p:cNvSpPr>
          <p:nvPr/>
        </p:nvSpPr>
        <p:spPr bwMode="auto">
          <a:xfrm>
            <a:off x="4535488" y="3205163"/>
            <a:ext cx="806450" cy="166687"/>
          </a:xfrm>
          <a:custGeom>
            <a:avLst/>
            <a:gdLst>
              <a:gd name="T0" fmla="*/ 2147483647 w 1190"/>
              <a:gd name="T1" fmla="*/ 0 h 246"/>
              <a:gd name="T2" fmla="*/ 2147483647 w 1190"/>
              <a:gd name="T3" fmla="*/ 0 h 246"/>
              <a:gd name="T4" fmla="*/ 2147483647 w 1190"/>
              <a:gd name="T5" fmla="*/ 2147483647 h 246"/>
              <a:gd name="T6" fmla="*/ 0 w 1190"/>
              <a:gd name="T7" fmla="*/ 2147483647 h 246"/>
              <a:gd name="T8" fmla="*/ 2147483647 w 1190"/>
              <a:gd name="T9" fmla="*/ 0 h 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0"/>
              <a:gd name="T16" fmla="*/ 0 h 246"/>
              <a:gd name="T17" fmla="*/ 1190 w 1190"/>
              <a:gd name="T18" fmla="*/ 246 h 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0" h="246">
                <a:moveTo>
                  <a:pt x="163" y="0"/>
                </a:moveTo>
                <a:lnTo>
                  <a:pt x="1190" y="0"/>
                </a:lnTo>
                <a:lnTo>
                  <a:pt x="1026" y="246"/>
                </a:lnTo>
                <a:lnTo>
                  <a:pt x="0" y="246"/>
                </a:lnTo>
                <a:lnTo>
                  <a:pt x="163" y="0"/>
                </a:lnTo>
                <a:close/>
              </a:path>
            </a:pathLst>
          </a:custGeom>
          <a:solidFill>
            <a:srgbClr val="FF6379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5232400" y="3205163"/>
            <a:ext cx="109538" cy="1184275"/>
          </a:xfrm>
          <a:custGeom>
            <a:avLst/>
            <a:gdLst>
              <a:gd name="T0" fmla="*/ 0 w 164"/>
              <a:gd name="T1" fmla="*/ 2147483647 h 1748"/>
              <a:gd name="T2" fmla="*/ 0 w 164"/>
              <a:gd name="T3" fmla="*/ 2147483647 h 1748"/>
              <a:gd name="T4" fmla="*/ 2147483647 w 164"/>
              <a:gd name="T5" fmla="*/ 2147483647 h 1748"/>
              <a:gd name="T6" fmla="*/ 2147483647 w 164"/>
              <a:gd name="T7" fmla="*/ 0 h 1748"/>
              <a:gd name="T8" fmla="*/ 0 w 164"/>
              <a:gd name="T9" fmla="*/ 2147483647 h 17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1748"/>
              <a:gd name="T17" fmla="*/ 164 w 164"/>
              <a:gd name="T18" fmla="*/ 1748 h 17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1748">
                <a:moveTo>
                  <a:pt x="0" y="246"/>
                </a:moveTo>
                <a:lnTo>
                  <a:pt x="0" y="1748"/>
                </a:lnTo>
                <a:lnTo>
                  <a:pt x="164" y="1502"/>
                </a:lnTo>
                <a:lnTo>
                  <a:pt x="164" y="0"/>
                </a:lnTo>
                <a:lnTo>
                  <a:pt x="0" y="246"/>
                </a:lnTo>
                <a:close/>
              </a:path>
            </a:pathLst>
          </a:custGeom>
          <a:solidFill>
            <a:srgbClr val="96001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4535488" y="3371850"/>
            <a:ext cx="696912" cy="1017588"/>
          </a:xfrm>
          <a:prstGeom prst="rect">
            <a:avLst/>
          </a:prstGeom>
          <a:solidFill>
            <a:srgbClr val="DA0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535488" y="3371850"/>
            <a:ext cx="696912" cy="10175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60" name="Freeform 28"/>
          <p:cNvSpPr>
            <a:spLocks/>
          </p:cNvSpPr>
          <p:nvPr/>
        </p:nvSpPr>
        <p:spPr bwMode="auto">
          <a:xfrm>
            <a:off x="5232400" y="3459163"/>
            <a:ext cx="804863" cy="168275"/>
          </a:xfrm>
          <a:custGeom>
            <a:avLst/>
            <a:gdLst>
              <a:gd name="T0" fmla="*/ 2147483647 w 1190"/>
              <a:gd name="T1" fmla="*/ 0 h 246"/>
              <a:gd name="T2" fmla="*/ 2147483647 w 1190"/>
              <a:gd name="T3" fmla="*/ 0 h 246"/>
              <a:gd name="T4" fmla="*/ 2147483647 w 1190"/>
              <a:gd name="T5" fmla="*/ 2147483647 h 246"/>
              <a:gd name="T6" fmla="*/ 0 w 1190"/>
              <a:gd name="T7" fmla="*/ 2147483647 h 246"/>
              <a:gd name="T8" fmla="*/ 2147483647 w 1190"/>
              <a:gd name="T9" fmla="*/ 0 h 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0"/>
              <a:gd name="T16" fmla="*/ 0 h 246"/>
              <a:gd name="T17" fmla="*/ 1190 w 1190"/>
              <a:gd name="T18" fmla="*/ 246 h 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0" h="246">
                <a:moveTo>
                  <a:pt x="164" y="0"/>
                </a:moveTo>
                <a:lnTo>
                  <a:pt x="1190" y="0"/>
                </a:lnTo>
                <a:lnTo>
                  <a:pt x="1027" y="246"/>
                </a:lnTo>
                <a:lnTo>
                  <a:pt x="0" y="246"/>
                </a:lnTo>
                <a:lnTo>
                  <a:pt x="164" y="0"/>
                </a:lnTo>
                <a:close/>
              </a:path>
            </a:pathLst>
          </a:custGeom>
          <a:solidFill>
            <a:srgbClr val="FFFFA4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61" name="Freeform 29"/>
          <p:cNvSpPr>
            <a:spLocks/>
          </p:cNvSpPr>
          <p:nvPr/>
        </p:nvSpPr>
        <p:spPr bwMode="auto">
          <a:xfrm>
            <a:off x="5926138" y="3459163"/>
            <a:ext cx="111125" cy="930275"/>
          </a:xfrm>
          <a:custGeom>
            <a:avLst/>
            <a:gdLst>
              <a:gd name="T0" fmla="*/ 0 w 163"/>
              <a:gd name="T1" fmla="*/ 2147483647 h 1372"/>
              <a:gd name="T2" fmla="*/ 0 w 163"/>
              <a:gd name="T3" fmla="*/ 2147483647 h 1372"/>
              <a:gd name="T4" fmla="*/ 2147483647 w 163"/>
              <a:gd name="T5" fmla="*/ 2147483647 h 1372"/>
              <a:gd name="T6" fmla="*/ 2147483647 w 163"/>
              <a:gd name="T7" fmla="*/ 0 h 1372"/>
              <a:gd name="T8" fmla="*/ 0 w 163"/>
              <a:gd name="T9" fmla="*/ 2147483647 h 13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"/>
              <a:gd name="T16" fmla="*/ 0 h 1372"/>
              <a:gd name="T17" fmla="*/ 163 w 163"/>
              <a:gd name="T18" fmla="*/ 1372 h 13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" h="1372">
                <a:moveTo>
                  <a:pt x="0" y="246"/>
                </a:moveTo>
                <a:lnTo>
                  <a:pt x="0" y="1372"/>
                </a:lnTo>
                <a:lnTo>
                  <a:pt x="163" y="1126"/>
                </a:lnTo>
                <a:lnTo>
                  <a:pt x="163" y="0"/>
                </a:lnTo>
                <a:lnTo>
                  <a:pt x="0" y="246"/>
                </a:lnTo>
                <a:close/>
              </a:path>
            </a:pathLst>
          </a:custGeom>
          <a:solidFill>
            <a:srgbClr val="FBD128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5232400" y="3627438"/>
            <a:ext cx="693738" cy="762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5232400" y="3627438"/>
            <a:ext cx="693738" cy="762000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1336675" y="4106863"/>
            <a:ext cx="48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000000"/>
                </a:solidFill>
                <a:latin typeface="Gill Sans"/>
              </a:rPr>
              <a:t>12%</a:t>
            </a:r>
            <a:endParaRPr lang="en-US" sz="1800"/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2047875" y="3905250"/>
            <a:ext cx="48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400097"/>
                </a:solidFill>
                <a:latin typeface="Gill Sans"/>
              </a:rPr>
              <a:t>20%</a:t>
            </a:r>
            <a:endParaRPr lang="en-US" sz="1800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3005138" y="3190875"/>
            <a:ext cx="4841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000000"/>
                </a:solidFill>
                <a:latin typeface="Gill Sans"/>
              </a:rPr>
              <a:t>48%</a:t>
            </a:r>
            <a:endParaRPr lang="en-US" sz="1800"/>
          </a:p>
        </p:txBody>
      </p:sp>
      <p:sp>
        <p:nvSpPr>
          <p:cNvPr id="18467" name="Rectangle 35"/>
          <p:cNvSpPr>
            <a:spLocks noChangeArrowheads="1"/>
          </p:cNvSpPr>
          <p:nvPr/>
        </p:nvSpPr>
        <p:spPr bwMode="auto">
          <a:xfrm>
            <a:off x="3714750" y="3140075"/>
            <a:ext cx="48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400097"/>
                </a:solidFill>
                <a:latin typeface="Gill Sans"/>
              </a:rPr>
              <a:t>50%</a:t>
            </a:r>
            <a:endParaRPr lang="en-US" sz="1800"/>
          </a:p>
        </p:txBody>
      </p:sp>
      <p:sp>
        <p:nvSpPr>
          <p:cNvPr id="18468" name="Rectangle 36"/>
          <p:cNvSpPr>
            <a:spLocks noChangeArrowheads="1"/>
          </p:cNvSpPr>
          <p:nvPr/>
        </p:nvSpPr>
        <p:spPr bwMode="auto">
          <a:xfrm>
            <a:off x="4673600" y="3395663"/>
            <a:ext cx="48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000000"/>
                </a:solidFill>
                <a:latin typeface="Gill Sans"/>
              </a:rPr>
              <a:t>40%</a:t>
            </a:r>
            <a:endParaRPr lang="en-US" sz="1800"/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5384800" y="3649663"/>
            <a:ext cx="48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400097"/>
                </a:solidFill>
                <a:latin typeface="Gill Sans"/>
              </a:rPr>
              <a:t>30%</a:t>
            </a:r>
            <a:endParaRPr lang="en-US" sz="1800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1060450" y="4387850"/>
            <a:ext cx="5005388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1893888" y="4387850"/>
            <a:ext cx="1587" cy="746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>
            <a:off x="3562350" y="4387850"/>
            <a:ext cx="1588" cy="746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>
            <a:off x="5232400" y="4387850"/>
            <a:ext cx="1588" cy="746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1328738" y="4462463"/>
            <a:ext cx="11699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&lt;30 Minutes</a:t>
            </a:r>
            <a:endParaRPr lang="en-US" sz="1800"/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2789238" y="4462463"/>
            <a:ext cx="1581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30 to 60 Minutes</a:t>
            </a:r>
            <a:endParaRPr lang="en-US" sz="1800"/>
          </a:p>
        </p:txBody>
      </p:sp>
      <p:sp>
        <p:nvSpPr>
          <p:cNvPr id="18476" name="Rectangle 44"/>
          <p:cNvSpPr>
            <a:spLocks noChangeArrowheads="1"/>
          </p:cNvSpPr>
          <p:nvPr/>
        </p:nvSpPr>
        <p:spPr bwMode="auto">
          <a:xfrm>
            <a:off x="4665663" y="4462463"/>
            <a:ext cx="11699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&gt;60 Minutes</a:t>
            </a:r>
            <a:endParaRPr lang="en-US" sz="1800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 flipV="1">
            <a:off x="1058863" y="1844675"/>
            <a:ext cx="1587" cy="25431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1058863" y="4387850"/>
            <a:ext cx="873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>
            <a:off x="1058863" y="3879850"/>
            <a:ext cx="873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>
            <a:off x="1058863" y="3370263"/>
            <a:ext cx="873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>
            <a:off x="1058863" y="2862263"/>
            <a:ext cx="873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2" name="Line 50"/>
          <p:cNvSpPr>
            <a:spLocks noChangeShapeType="1"/>
          </p:cNvSpPr>
          <p:nvPr/>
        </p:nvSpPr>
        <p:spPr bwMode="auto">
          <a:xfrm>
            <a:off x="1058863" y="2354263"/>
            <a:ext cx="873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1058863" y="1844675"/>
            <a:ext cx="873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4" name="Line 52"/>
          <p:cNvSpPr>
            <a:spLocks noChangeShapeType="1"/>
          </p:cNvSpPr>
          <p:nvPr/>
        </p:nvSpPr>
        <p:spPr bwMode="auto">
          <a:xfrm>
            <a:off x="1016000" y="4133850"/>
            <a:ext cx="428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5" name="Line 53"/>
          <p:cNvSpPr>
            <a:spLocks noChangeShapeType="1"/>
          </p:cNvSpPr>
          <p:nvPr/>
        </p:nvSpPr>
        <p:spPr bwMode="auto">
          <a:xfrm>
            <a:off x="1016000" y="3625850"/>
            <a:ext cx="428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6" name="Line 54"/>
          <p:cNvSpPr>
            <a:spLocks noChangeShapeType="1"/>
          </p:cNvSpPr>
          <p:nvPr/>
        </p:nvSpPr>
        <p:spPr bwMode="auto">
          <a:xfrm>
            <a:off x="1016000" y="3116263"/>
            <a:ext cx="42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7" name="Line 55"/>
          <p:cNvSpPr>
            <a:spLocks noChangeShapeType="1"/>
          </p:cNvSpPr>
          <p:nvPr/>
        </p:nvSpPr>
        <p:spPr bwMode="auto">
          <a:xfrm>
            <a:off x="1016000" y="2862263"/>
            <a:ext cx="42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8" name="Line 56"/>
          <p:cNvSpPr>
            <a:spLocks noChangeShapeType="1"/>
          </p:cNvSpPr>
          <p:nvPr/>
        </p:nvSpPr>
        <p:spPr bwMode="auto">
          <a:xfrm>
            <a:off x="1016000" y="2608263"/>
            <a:ext cx="42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89" name="Line 57"/>
          <p:cNvSpPr>
            <a:spLocks noChangeShapeType="1"/>
          </p:cNvSpPr>
          <p:nvPr/>
        </p:nvSpPr>
        <p:spPr bwMode="auto">
          <a:xfrm>
            <a:off x="1016000" y="2354263"/>
            <a:ext cx="4286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90" name="Line 58"/>
          <p:cNvSpPr>
            <a:spLocks noChangeShapeType="1"/>
          </p:cNvSpPr>
          <p:nvPr/>
        </p:nvSpPr>
        <p:spPr bwMode="auto">
          <a:xfrm>
            <a:off x="1016000" y="2100263"/>
            <a:ext cx="42863" cy="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91" name="Line 59"/>
          <p:cNvSpPr>
            <a:spLocks noChangeShapeType="1"/>
          </p:cNvSpPr>
          <p:nvPr/>
        </p:nvSpPr>
        <p:spPr bwMode="auto">
          <a:xfrm>
            <a:off x="1016000" y="1844675"/>
            <a:ext cx="428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92" name="Rectangle 60"/>
          <p:cNvSpPr>
            <a:spLocks noChangeArrowheads="1"/>
          </p:cNvSpPr>
          <p:nvPr/>
        </p:nvSpPr>
        <p:spPr bwMode="auto">
          <a:xfrm>
            <a:off x="679450" y="4287838"/>
            <a:ext cx="2936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0%</a:t>
            </a:r>
            <a:endParaRPr lang="en-US" sz="1800"/>
          </a:p>
        </p:txBody>
      </p:sp>
      <p:sp>
        <p:nvSpPr>
          <p:cNvPr id="18493" name="Rectangle 61"/>
          <p:cNvSpPr>
            <a:spLocks noChangeArrowheads="1"/>
          </p:cNvSpPr>
          <p:nvPr/>
        </p:nvSpPr>
        <p:spPr bwMode="auto">
          <a:xfrm>
            <a:off x="568325" y="3779838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20%</a:t>
            </a:r>
            <a:endParaRPr lang="en-US" sz="1800"/>
          </a:p>
        </p:txBody>
      </p:sp>
      <p:sp>
        <p:nvSpPr>
          <p:cNvPr id="18494" name="Rectangle 62"/>
          <p:cNvSpPr>
            <a:spLocks noChangeArrowheads="1"/>
          </p:cNvSpPr>
          <p:nvPr/>
        </p:nvSpPr>
        <p:spPr bwMode="auto">
          <a:xfrm>
            <a:off x="568325" y="3270250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40%</a:t>
            </a:r>
            <a:endParaRPr lang="en-US" sz="1800"/>
          </a:p>
        </p:txBody>
      </p:sp>
      <p:sp>
        <p:nvSpPr>
          <p:cNvPr id="18495" name="Rectangle 63"/>
          <p:cNvSpPr>
            <a:spLocks noChangeArrowheads="1"/>
          </p:cNvSpPr>
          <p:nvPr/>
        </p:nvSpPr>
        <p:spPr bwMode="auto">
          <a:xfrm>
            <a:off x="568325" y="2763838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60%</a:t>
            </a:r>
            <a:endParaRPr lang="en-US" sz="1800"/>
          </a:p>
        </p:txBody>
      </p:sp>
      <p:sp>
        <p:nvSpPr>
          <p:cNvPr id="18496" name="Rectangle 64"/>
          <p:cNvSpPr>
            <a:spLocks noChangeArrowheads="1"/>
          </p:cNvSpPr>
          <p:nvPr/>
        </p:nvSpPr>
        <p:spPr bwMode="auto">
          <a:xfrm>
            <a:off x="568325" y="2254250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80%</a:t>
            </a:r>
            <a:endParaRPr lang="en-US" sz="1800"/>
          </a:p>
        </p:txBody>
      </p:sp>
      <p:sp>
        <p:nvSpPr>
          <p:cNvPr id="18497" name="Rectangle 65"/>
          <p:cNvSpPr>
            <a:spLocks noChangeArrowheads="1"/>
          </p:cNvSpPr>
          <p:nvPr/>
        </p:nvSpPr>
        <p:spPr bwMode="auto">
          <a:xfrm>
            <a:off x="457200" y="1744663"/>
            <a:ext cx="5191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100%</a:t>
            </a:r>
            <a:endParaRPr lang="en-US" sz="1800"/>
          </a:p>
        </p:txBody>
      </p:sp>
      <p:sp>
        <p:nvSpPr>
          <p:cNvPr id="18498" name="Rectangle 66"/>
          <p:cNvSpPr>
            <a:spLocks noChangeArrowheads="1"/>
          </p:cNvSpPr>
          <p:nvPr/>
        </p:nvSpPr>
        <p:spPr bwMode="auto">
          <a:xfrm rot="5400000">
            <a:off x="-611187" y="2976562"/>
            <a:ext cx="1771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600">
                <a:latin typeface="Gill Sans"/>
              </a:rPr>
              <a:t>% of Respondents</a:t>
            </a:r>
            <a:endParaRPr lang="en-US" sz="1800"/>
          </a:p>
        </p:txBody>
      </p:sp>
      <p:sp>
        <p:nvSpPr>
          <p:cNvPr id="18499" name="Rectangle 67"/>
          <p:cNvSpPr>
            <a:spLocks noChangeArrowheads="1"/>
          </p:cNvSpPr>
          <p:nvPr/>
        </p:nvSpPr>
        <p:spPr bwMode="auto">
          <a:xfrm>
            <a:off x="1304925" y="4649788"/>
            <a:ext cx="45704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3600"/>
          </a:p>
        </p:txBody>
      </p:sp>
      <p:sp>
        <p:nvSpPr>
          <p:cNvPr id="18500" name="Rectangle 68"/>
          <p:cNvSpPr>
            <a:spLocks noChangeArrowheads="1"/>
          </p:cNvSpPr>
          <p:nvPr/>
        </p:nvSpPr>
        <p:spPr bwMode="auto">
          <a:xfrm>
            <a:off x="1398588" y="5029200"/>
            <a:ext cx="192087" cy="165100"/>
          </a:xfrm>
          <a:prstGeom prst="rect">
            <a:avLst/>
          </a:prstGeom>
          <a:solidFill>
            <a:srgbClr val="DA0030"/>
          </a:solidFill>
          <a:ln w="0">
            <a:solidFill>
              <a:srgbClr val="DA003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501" name="Rectangle 69"/>
          <p:cNvSpPr>
            <a:spLocks noChangeArrowheads="1"/>
          </p:cNvSpPr>
          <p:nvPr/>
        </p:nvSpPr>
        <p:spPr bwMode="auto">
          <a:xfrm>
            <a:off x="1398588" y="5016500"/>
            <a:ext cx="192087" cy="165100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502" name="Rectangle 70"/>
          <p:cNvSpPr>
            <a:spLocks noChangeArrowheads="1"/>
          </p:cNvSpPr>
          <p:nvPr/>
        </p:nvSpPr>
        <p:spPr bwMode="auto">
          <a:xfrm>
            <a:off x="1687513" y="5029200"/>
            <a:ext cx="1851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>
                <a:latin typeface="Gill Sans"/>
              </a:rPr>
              <a:t>External Information</a:t>
            </a:r>
            <a:endParaRPr lang="en-US" sz="1800"/>
          </a:p>
        </p:txBody>
      </p:sp>
      <p:sp>
        <p:nvSpPr>
          <p:cNvPr id="18503" name="Rectangle 71"/>
          <p:cNvSpPr>
            <a:spLocks noChangeArrowheads="1"/>
          </p:cNvSpPr>
          <p:nvPr/>
        </p:nvSpPr>
        <p:spPr bwMode="auto">
          <a:xfrm>
            <a:off x="3687763" y="5029200"/>
            <a:ext cx="193675" cy="165100"/>
          </a:xfrm>
          <a:prstGeom prst="rect">
            <a:avLst/>
          </a:prstGeom>
          <a:solidFill>
            <a:srgbClr val="FFFF00"/>
          </a:solidFill>
          <a:ln w="0">
            <a:solidFill>
              <a:srgbClr val="FFFF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504" name="Rectangle 72"/>
          <p:cNvSpPr>
            <a:spLocks noChangeArrowheads="1"/>
          </p:cNvSpPr>
          <p:nvPr/>
        </p:nvSpPr>
        <p:spPr bwMode="auto">
          <a:xfrm>
            <a:off x="3687763" y="5016500"/>
            <a:ext cx="193675" cy="165100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505" name="Rectangle 73"/>
          <p:cNvSpPr>
            <a:spLocks noChangeArrowheads="1"/>
          </p:cNvSpPr>
          <p:nvPr/>
        </p:nvSpPr>
        <p:spPr bwMode="auto">
          <a:xfrm>
            <a:off x="3976688" y="5029200"/>
            <a:ext cx="17859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500">
                <a:latin typeface="Gill Sans"/>
              </a:rPr>
              <a:t>Internal Information</a:t>
            </a:r>
            <a:endParaRPr lang="en-US" sz="1800"/>
          </a:p>
        </p:txBody>
      </p:sp>
      <p:sp>
        <p:nvSpPr>
          <p:cNvPr id="18506" name="Rectangle 74"/>
          <p:cNvSpPr>
            <a:spLocks noChangeArrowheads="1"/>
          </p:cNvSpPr>
          <p:nvPr/>
        </p:nvSpPr>
        <p:spPr bwMode="auto">
          <a:xfrm>
            <a:off x="6084888" y="1293813"/>
            <a:ext cx="278923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231775" indent="-231775" eaLnBrk="0" hangingPunct="0">
              <a:buFontTx/>
              <a:buChar char="•"/>
            </a:pPr>
            <a:r>
              <a:rPr lang="en-US" sz="1600"/>
              <a:t>“Knowledge workers spend 15- 25% (1-2 hrs) of their time hunting for information” </a:t>
            </a:r>
          </a:p>
          <a:p>
            <a:pPr marL="1603375" lvl="3" indent="-231775" eaLnBrk="0" hangingPunct="0"/>
            <a:r>
              <a:rPr lang="en-US" sz="1600"/>
              <a:t>– Forrester</a:t>
            </a:r>
          </a:p>
        </p:txBody>
      </p:sp>
      <p:sp>
        <p:nvSpPr>
          <p:cNvPr id="18507" name="Rectangle 75"/>
          <p:cNvSpPr>
            <a:spLocks noChangeArrowheads="1"/>
          </p:cNvSpPr>
          <p:nvPr/>
        </p:nvSpPr>
        <p:spPr bwMode="auto">
          <a:xfrm>
            <a:off x="323850" y="6000750"/>
            <a:ext cx="26685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 i="1"/>
              <a:t>Source: Forrester Research</a:t>
            </a:r>
            <a:endParaRPr lang="en-US" sz="2800"/>
          </a:p>
        </p:txBody>
      </p:sp>
      <p:sp>
        <p:nvSpPr>
          <p:cNvPr id="18508" name="Rectangle 76"/>
          <p:cNvSpPr>
            <a:spLocks noChangeArrowheads="1"/>
          </p:cNvSpPr>
          <p:nvPr/>
        </p:nvSpPr>
        <p:spPr bwMode="auto">
          <a:xfrm>
            <a:off x="6172200" y="2781300"/>
            <a:ext cx="27892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231775" indent="-231775" eaLnBrk="0" hangingPunct="0">
              <a:buFontTx/>
              <a:buChar char="•"/>
            </a:pPr>
            <a:r>
              <a:rPr lang="en-US" sz="1600"/>
              <a:t>“60% of employees spend more than 1 hour per day duplicating the work of other employees” </a:t>
            </a:r>
          </a:p>
          <a:p>
            <a:pPr marL="2060575" lvl="4" indent="-231775" eaLnBrk="0" hangingPunct="0"/>
            <a:r>
              <a:rPr lang="en-US" sz="1400"/>
              <a:t>– KPMG</a:t>
            </a:r>
          </a:p>
        </p:txBody>
      </p:sp>
      <p:sp>
        <p:nvSpPr>
          <p:cNvPr id="18509" name="Rectangle 77"/>
          <p:cNvSpPr>
            <a:spLocks noChangeArrowheads="1"/>
          </p:cNvSpPr>
          <p:nvPr/>
        </p:nvSpPr>
        <p:spPr bwMode="auto">
          <a:xfrm>
            <a:off x="6202363" y="4267200"/>
            <a:ext cx="27892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231775" indent="-231775" eaLnBrk="0" hangingPunct="0">
              <a:buFontTx/>
              <a:buChar char="•"/>
            </a:pPr>
            <a:r>
              <a:rPr lang="en-US" sz="1600"/>
              <a:t>“Most employee portals have an ROI payback within two years”</a:t>
            </a:r>
          </a:p>
          <a:p>
            <a:pPr marL="231775" indent="-231775" eaLnBrk="0" hangingPunct="0"/>
            <a:r>
              <a:rPr lang="en-US" sz="1400"/>
              <a:t>        – Information Week Research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>
          <a:xfrm>
            <a:off x="36513" y="-71438"/>
            <a:ext cx="8393112" cy="785813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Segoe Black"/>
              </a:rPr>
              <a:t/>
            </a:r>
            <a:br>
              <a:rPr lang="en-US" b="1" smtClean="0">
                <a:solidFill>
                  <a:srgbClr val="FF0000"/>
                </a:solidFill>
                <a:latin typeface="Segoe Black"/>
              </a:rPr>
            </a:br>
            <a:r>
              <a:rPr lang="en-US" smtClean="0">
                <a:latin typeface="Segoe Black"/>
              </a:rPr>
              <a:t>Most knowledge is undocumented </a:t>
            </a:r>
          </a:p>
        </p:txBody>
      </p:sp>
      <p:pic>
        <p:nvPicPr>
          <p:cNvPr id="49156" name="Picture 4" descr="full_mt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35814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5029200" y="5953125"/>
            <a:ext cx="3352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E4F0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i="1" dirty="0">
                <a:solidFill>
                  <a:srgbClr val="FF9933"/>
                </a:solidFill>
                <a:latin typeface="Segoe" pitchFamily="2" charset="0"/>
                <a:ea typeface="MS PGothic" pitchFamily="34" charset="-128"/>
              </a:rPr>
              <a:t>Source: Delphi Consulting Group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472238" y="2286000"/>
            <a:ext cx="2214562" cy="1884363"/>
            <a:chOff x="4269" y="1440"/>
            <a:chExt cx="1395" cy="1187"/>
          </a:xfrm>
        </p:grpSpPr>
        <p:sp>
          <p:nvSpPr>
            <p:cNvPr id="49160" name="Text Box 8"/>
            <p:cNvSpPr txBox="1">
              <a:spLocks noChangeArrowheads="1"/>
            </p:cNvSpPr>
            <p:nvPr/>
          </p:nvSpPr>
          <p:spPr bwMode="auto">
            <a:xfrm>
              <a:off x="4560" y="1440"/>
              <a:ext cx="1104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9E4F00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800" b="1" dirty="0">
                  <a:solidFill>
                    <a:srgbClr val="FF9933"/>
                  </a:solidFill>
                  <a:latin typeface="Segoe" pitchFamily="2" charset="0"/>
                  <a:ea typeface="MS PGothic" pitchFamily="34" charset="-128"/>
                </a:rPr>
                <a:t>Documented Knowledge</a:t>
              </a:r>
            </a:p>
          </p:txBody>
        </p:sp>
        <p:sp>
          <p:nvSpPr>
            <p:cNvPr id="49161" name="Freeform 9"/>
            <p:cNvSpPr>
              <a:spLocks/>
            </p:cNvSpPr>
            <p:nvPr/>
          </p:nvSpPr>
          <p:spPr bwMode="auto">
            <a:xfrm>
              <a:off x="4325" y="1679"/>
              <a:ext cx="898" cy="948"/>
            </a:xfrm>
            <a:custGeom>
              <a:avLst/>
              <a:gdLst/>
              <a:ahLst/>
              <a:cxnLst>
                <a:cxn ang="0">
                  <a:pos x="254" y="185"/>
                </a:cxn>
                <a:cxn ang="0">
                  <a:pos x="0" y="0"/>
                </a:cxn>
                <a:cxn ang="0">
                  <a:pos x="0" y="268"/>
                </a:cxn>
                <a:cxn ang="0">
                  <a:pos x="254" y="185"/>
                </a:cxn>
              </a:cxnLst>
              <a:rect l="0" t="0" r="r" b="b"/>
              <a:pathLst>
                <a:path w="254" h="268">
                  <a:moveTo>
                    <a:pt x="254" y="185"/>
                  </a:moveTo>
                  <a:cubicBezTo>
                    <a:pt x="218" y="74"/>
                    <a:pt x="116" y="0"/>
                    <a:pt x="0" y="0"/>
                  </a:cubicBezTo>
                  <a:lnTo>
                    <a:pt x="0" y="268"/>
                  </a:lnTo>
                  <a:lnTo>
                    <a:pt x="254" y="185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9E4F00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en-CA" dirty="0">
                <a:ea typeface="MS PGothic" pitchFamily="34" charset="-128"/>
              </a:endParaRPr>
            </a:p>
          </p:txBody>
        </p:sp>
        <p:sp>
          <p:nvSpPr>
            <p:cNvPr id="49162" name="Text Box 10"/>
            <p:cNvSpPr txBox="1">
              <a:spLocks noChangeArrowheads="1"/>
            </p:cNvSpPr>
            <p:nvPr/>
          </p:nvSpPr>
          <p:spPr bwMode="auto">
            <a:xfrm>
              <a:off x="4269" y="2036"/>
              <a:ext cx="912" cy="3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9E4F00"/>
              </a:outerShdw>
            </a:effec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Segoe" pitchFamily="2" charset="0"/>
                  <a:ea typeface="MS PGothic" pitchFamily="34" charset="-128"/>
                </a:rPr>
                <a:t>20%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876800" y="2895600"/>
            <a:ext cx="3008313" cy="3006725"/>
            <a:chOff x="3264" y="1824"/>
            <a:chExt cx="1895" cy="1894"/>
          </a:xfrm>
        </p:grpSpPr>
        <p:sp>
          <p:nvSpPr>
            <p:cNvPr id="49164" name="Freeform 12"/>
            <p:cNvSpPr>
              <a:spLocks/>
            </p:cNvSpPr>
            <p:nvPr/>
          </p:nvSpPr>
          <p:spPr bwMode="auto">
            <a:xfrm>
              <a:off x="3264" y="1824"/>
              <a:ext cx="1895" cy="1894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0" y="267"/>
                </a:cxn>
                <a:cxn ang="0">
                  <a:pos x="268" y="536"/>
                </a:cxn>
                <a:cxn ang="0">
                  <a:pos x="536" y="268"/>
                </a:cxn>
                <a:cxn ang="0">
                  <a:pos x="522" y="185"/>
                </a:cxn>
                <a:cxn ang="0">
                  <a:pos x="268" y="268"/>
                </a:cxn>
                <a:cxn ang="0">
                  <a:pos x="267" y="0"/>
                </a:cxn>
              </a:cxnLst>
              <a:rect l="0" t="0" r="r" b="b"/>
              <a:pathLst>
                <a:path w="536" h="536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6"/>
                    <a:pt x="119" y="536"/>
                    <a:pt x="268" y="536"/>
                  </a:cubicBezTo>
                  <a:cubicBezTo>
                    <a:pt x="416" y="536"/>
                    <a:pt x="536" y="416"/>
                    <a:pt x="536" y="268"/>
                  </a:cubicBezTo>
                  <a:cubicBezTo>
                    <a:pt x="535" y="239"/>
                    <a:pt x="531" y="211"/>
                    <a:pt x="522" y="185"/>
                  </a:cubicBezTo>
                  <a:lnTo>
                    <a:pt x="268" y="26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9933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9E4F00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en-CA" dirty="0">
                <a:ea typeface="MS PGothic" pitchFamily="34" charset="-128"/>
              </a:endParaRPr>
            </a:p>
          </p:txBody>
        </p:sp>
        <p:grpSp>
          <p:nvGrpSpPr>
            <p:cNvPr id="19466" name="Group 16"/>
            <p:cNvGrpSpPr>
              <a:grpSpLocks/>
            </p:cNvGrpSpPr>
            <p:nvPr/>
          </p:nvGrpSpPr>
          <p:grpSpPr bwMode="auto">
            <a:xfrm>
              <a:off x="3738" y="2851"/>
              <a:ext cx="947" cy="605"/>
              <a:chOff x="3696" y="2851"/>
              <a:chExt cx="947" cy="605"/>
            </a:xfrm>
          </p:grpSpPr>
          <p:sp>
            <p:nvSpPr>
              <p:cNvPr id="49165" name="Text Box 13"/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947" cy="33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9E4F00"/>
                </a:outerShdw>
              </a:effectLst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800" b="1" dirty="0">
                    <a:solidFill>
                      <a:schemeClr val="bg1"/>
                    </a:solidFill>
                    <a:latin typeface="Segoe" pitchFamily="2" charset="0"/>
                    <a:ea typeface="MS PGothic" pitchFamily="34" charset="-128"/>
                  </a:rPr>
                  <a:t>Individual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800" b="1" dirty="0">
                    <a:solidFill>
                      <a:schemeClr val="bg1"/>
                    </a:solidFill>
                    <a:latin typeface="Segoe" pitchFamily="2" charset="0"/>
                    <a:ea typeface="MS PGothic" pitchFamily="34" charset="-128"/>
                  </a:rPr>
                  <a:t>Knowledge</a:t>
                </a:r>
              </a:p>
            </p:txBody>
          </p:sp>
          <p:sp>
            <p:nvSpPr>
              <p:cNvPr id="49166" name="Text Box 14"/>
              <p:cNvSpPr txBox="1">
                <a:spLocks noChangeArrowheads="1"/>
              </p:cNvSpPr>
              <p:nvPr/>
            </p:nvSpPr>
            <p:spPr bwMode="auto">
              <a:xfrm>
                <a:off x="3840" y="2851"/>
                <a:ext cx="660" cy="3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9E4F00"/>
                </a:outerShdw>
              </a:effectLst>
            </p:spPr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3200" b="1" dirty="0">
                    <a:solidFill>
                      <a:schemeClr val="bg1"/>
                    </a:solidFill>
                    <a:latin typeface="Segoe" pitchFamily="2" charset="0"/>
                    <a:ea typeface="MS PGothic" pitchFamily="34" charset="-128"/>
                  </a:rPr>
                  <a:t>80%</a:t>
                </a:r>
              </a:p>
            </p:txBody>
          </p:sp>
        </p:grpSp>
      </p:grp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029200" cy="1616075"/>
          </a:xfrm>
        </p:spPr>
        <p:txBody>
          <a:bodyPr>
            <a:spAutoFit/>
          </a:bodyPr>
          <a:lstStyle/>
          <a:p>
            <a:pPr marL="285750" indent="-285750" defTabSz="114300" eaLnBrk="1" hangingPunct="1">
              <a:spcBef>
                <a:spcPct val="0"/>
              </a:spcBef>
              <a:buFont typeface="Wingdings" pitchFamily="2" charset="2"/>
              <a:buChar char=""/>
            </a:pPr>
            <a:r>
              <a:rPr lang="en-US" sz="2000" smtClean="0">
                <a:latin typeface="Segoe"/>
              </a:rPr>
              <a:t>Employees are more likely to turn to colleagues for information*</a:t>
            </a:r>
          </a:p>
          <a:p>
            <a:pPr marL="285750" indent="-285750" defTabSz="114300" eaLnBrk="1" hangingPunct="1">
              <a:spcBef>
                <a:spcPct val="0"/>
              </a:spcBef>
              <a:buFont typeface="Wingdings" pitchFamily="2" charset="2"/>
              <a:buChar char=""/>
            </a:pPr>
            <a:r>
              <a:rPr lang="en-US" sz="2000" b="1" i="1" smtClean="0">
                <a:solidFill>
                  <a:srgbClr val="FF9933"/>
                </a:solidFill>
                <a:latin typeface="Segoe"/>
              </a:rPr>
              <a:t>Not</a:t>
            </a:r>
            <a:r>
              <a:rPr lang="en-US" sz="2000" smtClean="0">
                <a:latin typeface="Segoe"/>
              </a:rPr>
              <a:t> in stored in documents</a:t>
            </a:r>
          </a:p>
          <a:p>
            <a:pPr marL="285750" indent="-285750" defTabSz="114300" eaLnBrk="1" hangingPunct="1">
              <a:spcBef>
                <a:spcPct val="0"/>
              </a:spcBef>
              <a:buFont typeface="Wingdings" pitchFamily="2" charset="2"/>
              <a:buChar char=""/>
            </a:pPr>
            <a:r>
              <a:rPr lang="en-US" sz="2000" b="1" i="1" smtClean="0">
                <a:solidFill>
                  <a:srgbClr val="FF9933"/>
                </a:solidFill>
                <a:latin typeface="Segoe"/>
              </a:rPr>
              <a:t>Not</a:t>
            </a:r>
            <a:r>
              <a:rPr lang="en-US" sz="2000" smtClean="0">
                <a:latin typeface="Segoe"/>
              </a:rPr>
              <a:t> in stored in databases</a:t>
            </a:r>
          </a:p>
          <a:p>
            <a:pPr marL="285750" indent="-285750" defTabSz="114300" eaLnBrk="1" hangingPunct="1">
              <a:spcBef>
                <a:spcPct val="0"/>
              </a:spcBef>
              <a:buFont typeface="Wingdings" pitchFamily="2" charset="2"/>
              <a:buChar char=""/>
            </a:pPr>
            <a:r>
              <a:rPr lang="en-US" sz="2000" b="1" i="1" smtClean="0">
                <a:solidFill>
                  <a:srgbClr val="FF9933"/>
                </a:solidFill>
                <a:latin typeface="Segoe"/>
              </a:rPr>
              <a:t>It’s Stored in peoples’ heads</a:t>
            </a:r>
            <a:endParaRPr lang="en-US" sz="2000" smtClean="0">
              <a:latin typeface="Segoe"/>
            </a:endParaRPr>
          </a:p>
        </p:txBody>
      </p:sp>
      <p:pic>
        <p:nvPicPr>
          <p:cNvPr id="49172" name="Picture 20" descr="full_mt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35814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41888" y="922338"/>
            <a:ext cx="3740150" cy="5346700"/>
            <a:chOff x="3026" y="456"/>
            <a:chExt cx="2530" cy="3618"/>
          </a:xfrm>
        </p:grpSpPr>
        <p:pic>
          <p:nvPicPr>
            <p:cNvPr id="20544" name="Rectangle 154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" y="456"/>
              <a:ext cx="644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5" name="Rectangle 154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541"/>
              <a:ext cx="690" cy="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6" name="Rectangle 154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" y="557"/>
              <a:ext cx="624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47" name="Group 6"/>
            <p:cNvGrpSpPr>
              <a:grpSpLocks/>
            </p:cNvGrpSpPr>
            <p:nvPr/>
          </p:nvGrpSpPr>
          <p:grpSpPr bwMode="auto">
            <a:xfrm>
              <a:off x="3026" y="1554"/>
              <a:ext cx="2530" cy="2520"/>
              <a:chOff x="3026" y="1554"/>
              <a:chExt cx="2530" cy="2520"/>
            </a:xfrm>
          </p:grpSpPr>
          <p:pic>
            <p:nvPicPr>
              <p:cNvPr id="20548" name="Rectangle 1542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" y="1735"/>
                <a:ext cx="616" cy="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9" name="Rectangle 1542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2" y="1625"/>
                <a:ext cx="356" cy="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0" name="Rectangle 1542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2" y="3452"/>
                <a:ext cx="624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51" name="Group 10"/>
              <p:cNvGrpSpPr>
                <a:grpSpLocks/>
              </p:cNvGrpSpPr>
              <p:nvPr/>
            </p:nvGrpSpPr>
            <p:grpSpPr bwMode="auto">
              <a:xfrm>
                <a:off x="3642" y="2410"/>
                <a:ext cx="596" cy="624"/>
                <a:chOff x="2514" y="2481"/>
                <a:chExt cx="732" cy="765"/>
              </a:xfrm>
            </p:grpSpPr>
            <p:pic>
              <p:nvPicPr>
                <p:cNvPr id="20557" name="Rectangle 1543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" y="2720"/>
                  <a:ext cx="732" cy="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58" name="Rectangle 15437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2203"/>
                <a:stretch>
                  <a:fillRect/>
                </a:stretch>
              </p:blipFill>
              <p:spPr bwMode="auto">
                <a:xfrm>
                  <a:off x="2825" y="2481"/>
                  <a:ext cx="219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552" name="Rectangle 1543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2469"/>
                <a:ext cx="420" cy="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3" name="Rectangle 1543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8" y="2059"/>
                <a:ext cx="65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4" name="Rectangle 1543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" y="3000"/>
                <a:ext cx="950" cy="9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5" name="Rectangle 15434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" y="1554"/>
                <a:ext cx="378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6" name="Rectangle 15435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6" y="3198"/>
                <a:ext cx="378" cy="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483" name="TextBox 537617"/>
          <p:cNvSpPr txBox="1">
            <a:spLocks noChangeArrowheads="1"/>
          </p:cNvSpPr>
          <p:nvPr/>
        </p:nvSpPr>
        <p:spPr bwMode="auto">
          <a:xfrm>
            <a:off x="5586413" y="1466850"/>
            <a:ext cx="17176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6000">
                <a:solidFill>
                  <a:srgbClr val="92D050"/>
                </a:solidFill>
                <a:latin typeface="Franklin Gothic Book" pitchFamily="34" charset="0"/>
              </a:rPr>
              <a:t>work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0484" name="TextBox 537618"/>
          <p:cNvSpPr txBox="1">
            <a:spLocks noChangeArrowheads="1"/>
          </p:cNvSpPr>
          <p:nvPr/>
        </p:nvSpPr>
        <p:spPr bwMode="auto">
          <a:xfrm>
            <a:off x="5586413" y="3028950"/>
            <a:ext cx="23558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6000">
                <a:solidFill>
                  <a:srgbClr val="92D050"/>
                </a:solidFill>
                <a:latin typeface="Franklin Gothic Book" pitchFamily="34" charset="0"/>
              </a:rPr>
              <a:t>mobile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0485" name="TextBox 537619"/>
          <p:cNvSpPr txBox="1">
            <a:spLocks noChangeArrowheads="1"/>
          </p:cNvSpPr>
          <p:nvPr/>
        </p:nvSpPr>
        <p:spPr bwMode="auto">
          <a:xfrm>
            <a:off x="5586413" y="4591050"/>
            <a:ext cx="20081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6000">
                <a:solidFill>
                  <a:srgbClr val="92D050"/>
                </a:solidFill>
                <a:latin typeface="Franklin Gothic Book" pitchFamily="34" charset="0"/>
              </a:rPr>
              <a:t>home</a:t>
            </a:r>
            <a:endParaRPr lang="en-US">
              <a:solidFill>
                <a:srgbClr val="92D050"/>
              </a:solidFill>
            </a:endParaRPr>
          </a:p>
        </p:txBody>
      </p:sp>
      <p:pic>
        <p:nvPicPr>
          <p:cNvPr id="20486" name="Rectangle 1536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73380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15365"/>
          <p:cNvSpPr>
            <a:spLocks noChangeArrowheads="1"/>
          </p:cNvSpPr>
          <p:nvPr/>
        </p:nvSpPr>
        <p:spPr bwMode="auto">
          <a:xfrm>
            <a:off x="479425" y="1317625"/>
            <a:ext cx="3536950" cy="22606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0488" name="Rectangle 15366"/>
          <p:cNvSpPr>
            <a:spLocks noChangeArrowheads="1"/>
          </p:cNvSpPr>
          <p:nvPr/>
        </p:nvSpPr>
        <p:spPr bwMode="auto">
          <a:xfrm>
            <a:off x="533400" y="1363663"/>
            <a:ext cx="1828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eaLnBrk="0" hangingPunct="0"/>
            <a:r>
              <a:rPr lang="en-US" sz="900" b="1">
                <a:latin typeface="Franklin Gothic Book" pitchFamily="34" charset="0"/>
              </a:rPr>
              <a:t>Alex Hankin</a:t>
            </a:r>
            <a:endParaRPr lang="en-US"/>
          </a:p>
          <a:p>
            <a:pPr eaLnBrk="0" hangingPunct="0"/>
            <a:r>
              <a:rPr lang="en-US" sz="900">
                <a:latin typeface="Franklin Gothic Book" pitchFamily="34" charset="0"/>
              </a:rPr>
              <a:t>Contoso, Ltd.</a:t>
            </a:r>
          </a:p>
          <a:p>
            <a:pPr eaLnBrk="0" hangingPunct="0"/>
            <a:r>
              <a:rPr lang="en-US" sz="900">
                <a:latin typeface="Franklin Gothic Book" pitchFamily="34" charset="0"/>
              </a:rPr>
              <a:t>Senior Director</a:t>
            </a:r>
          </a:p>
          <a:p>
            <a:pPr eaLnBrk="0" hangingPunct="0"/>
            <a:r>
              <a:rPr lang="en-US" sz="900">
                <a:latin typeface="Franklin Gothic Book" pitchFamily="34" charset="0"/>
              </a:rPr>
              <a:t>New York, NY</a:t>
            </a:r>
          </a:p>
        </p:txBody>
      </p:sp>
      <p:sp>
        <p:nvSpPr>
          <p:cNvPr id="537624" name="Rectangle 537623"/>
          <p:cNvSpPr>
            <a:spLocks noChangeArrowheads="1"/>
          </p:cNvSpPr>
          <p:nvPr/>
        </p:nvSpPr>
        <p:spPr bwMode="auto">
          <a:xfrm>
            <a:off x="533400" y="3328988"/>
            <a:ext cx="1006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Skype: AlexH</a:t>
            </a:r>
            <a:endParaRPr lang="en-US"/>
          </a:p>
        </p:txBody>
      </p:sp>
      <p:sp>
        <p:nvSpPr>
          <p:cNvPr id="537625" name="Rectangle 537624"/>
          <p:cNvSpPr>
            <a:spLocks noChangeArrowheads="1"/>
          </p:cNvSpPr>
          <p:nvPr/>
        </p:nvSpPr>
        <p:spPr bwMode="auto">
          <a:xfrm>
            <a:off x="533400" y="3190875"/>
            <a:ext cx="2012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IM: Alex@hotmail.com</a:t>
            </a:r>
            <a:endParaRPr lang="en-US"/>
          </a:p>
        </p:txBody>
      </p:sp>
      <p:sp>
        <p:nvSpPr>
          <p:cNvPr id="537626" name="Rectangle 537625"/>
          <p:cNvSpPr>
            <a:spLocks noChangeArrowheads="1"/>
          </p:cNvSpPr>
          <p:nvPr/>
        </p:nvSpPr>
        <p:spPr bwMode="auto">
          <a:xfrm>
            <a:off x="533400" y="2752725"/>
            <a:ext cx="26257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Work Email: alexhankin@contoso.com</a:t>
            </a:r>
            <a:endParaRPr lang="en-US"/>
          </a:p>
        </p:txBody>
      </p:sp>
      <p:sp>
        <p:nvSpPr>
          <p:cNvPr id="537627" name="Rectangle 537626"/>
          <p:cNvSpPr>
            <a:spLocks noChangeArrowheads="1"/>
          </p:cNvSpPr>
          <p:nvPr/>
        </p:nvSpPr>
        <p:spPr bwMode="auto">
          <a:xfrm>
            <a:off x="533400" y="2614613"/>
            <a:ext cx="1165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Telex: 781 234</a:t>
            </a:r>
            <a:endParaRPr lang="en-US"/>
          </a:p>
        </p:txBody>
      </p:sp>
      <p:sp>
        <p:nvSpPr>
          <p:cNvPr id="537628" name="Rectangle 537627"/>
          <p:cNvSpPr>
            <a:spLocks noChangeArrowheads="1"/>
          </p:cNvSpPr>
          <p:nvPr/>
        </p:nvSpPr>
        <p:spPr bwMode="auto">
          <a:xfrm>
            <a:off x="533400" y="2471738"/>
            <a:ext cx="1657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(208) 555-5656</a:t>
            </a:r>
            <a:endParaRPr lang="en-US"/>
          </a:p>
        </p:txBody>
      </p:sp>
      <p:sp>
        <p:nvSpPr>
          <p:cNvPr id="537629" name="Rectangle 537628"/>
          <p:cNvSpPr>
            <a:spLocks noChangeArrowheads="1"/>
          </p:cNvSpPr>
          <p:nvPr/>
        </p:nvSpPr>
        <p:spPr bwMode="auto">
          <a:xfrm>
            <a:off x="533400" y="2317750"/>
            <a:ext cx="1749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Mobile: (775) 551-2345</a:t>
            </a:r>
            <a:endParaRPr lang="en-US"/>
          </a:p>
        </p:txBody>
      </p:sp>
      <p:sp>
        <p:nvSpPr>
          <p:cNvPr id="537630" name="Rectangle 537629"/>
          <p:cNvSpPr>
            <a:spLocks noChangeArrowheads="1"/>
          </p:cNvSpPr>
          <p:nvPr/>
        </p:nvSpPr>
        <p:spPr bwMode="auto">
          <a:xfrm>
            <a:off x="533400" y="2174875"/>
            <a:ext cx="1538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Fax: (207) 555-9999</a:t>
            </a:r>
            <a:endParaRPr lang="en-US"/>
          </a:p>
        </p:txBody>
      </p:sp>
      <p:sp>
        <p:nvSpPr>
          <p:cNvPr id="537631" name="Rectangle 537630"/>
          <p:cNvSpPr>
            <a:spLocks noChangeArrowheads="1"/>
          </p:cNvSpPr>
          <p:nvPr/>
        </p:nvSpPr>
        <p:spPr bwMode="auto">
          <a:xfrm>
            <a:off x="533400" y="2024063"/>
            <a:ext cx="16970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Direct: (207) 555-1112</a:t>
            </a:r>
            <a:endParaRPr lang="en-US"/>
          </a:p>
        </p:txBody>
      </p:sp>
      <p:sp>
        <p:nvSpPr>
          <p:cNvPr id="537632" name="Rectangle 537631"/>
          <p:cNvSpPr>
            <a:spLocks noChangeArrowheads="1"/>
          </p:cNvSpPr>
          <p:nvPr/>
        </p:nvSpPr>
        <p:spPr bwMode="auto">
          <a:xfrm>
            <a:off x="533400" y="1882775"/>
            <a:ext cx="15033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Tel: (207) 555-1000</a:t>
            </a:r>
            <a:endParaRPr lang="en-US"/>
          </a:p>
        </p:txBody>
      </p:sp>
      <p:sp>
        <p:nvSpPr>
          <p:cNvPr id="537633" name="Rectangle 537632"/>
          <p:cNvSpPr>
            <a:spLocks noChangeArrowheads="1"/>
          </p:cNvSpPr>
          <p:nvPr/>
        </p:nvSpPr>
        <p:spPr bwMode="auto">
          <a:xfrm>
            <a:off x="533400" y="3330575"/>
            <a:ext cx="10064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Skype: AlexH</a:t>
            </a:r>
            <a:endParaRPr lang="en-US"/>
          </a:p>
        </p:txBody>
      </p:sp>
      <p:sp>
        <p:nvSpPr>
          <p:cNvPr id="537634" name="Rectangle 537633"/>
          <p:cNvSpPr>
            <a:spLocks noChangeArrowheads="1"/>
          </p:cNvSpPr>
          <p:nvPr/>
        </p:nvSpPr>
        <p:spPr bwMode="auto">
          <a:xfrm>
            <a:off x="533400" y="3194050"/>
            <a:ext cx="2012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IM: Alex@hotmail.com</a:t>
            </a:r>
            <a:endParaRPr lang="en-US"/>
          </a:p>
        </p:txBody>
      </p:sp>
      <p:sp>
        <p:nvSpPr>
          <p:cNvPr id="537635" name="Rectangle 537634"/>
          <p:cNvSpPr>
            <a:spLocks noChangeArrowheads="1"/>
          </p:cNvSpPr>
          <p:nvPr/>
        </p:nvSpPr>
        <p:spPr bwMode="auto">
          <a:xfrm>
            <a:off x="533400" y="2746375"/>
            <a:ext cx="26257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Work Email: alexhankin@contoso.com</a:t>
            </a:r>
            <a:endParaRPr lang="en-US"/>
          </a:p>
        </p:txBody>
      </p:sp>
      <p:sp>
        <p:nvSpPr>
          <p:cNvPr id="537636" name="Rectangle 537635"/>
          <p:cNvSpPr>
            <a:spLocks noChangeArrowheads="1"/>
          </p:cNvSpPr>
          <p:nvPr/>
        </p:nvSpPr>
        <p:spPr bwMode="auto">
          <a:xfrm>
            <a:off x="531813" y="2616200"/>
            <a:ext cx="1165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Telex: 781 234</a:t>
            </a:r>
            <a:endParaRPr lang="en-US"/>
          </a:p>
        </p:txBody>
      </p:sp>
      <p:sp>
        <p:nvSpPr>
          <p:cNvPr id="537637" name="Rectangle 537636"/>
          <p:cNvSpPr>
            <a:spLocks noChangeArrowheads="1"/>
          </p:cNvSpPr>
          <p:nvPr/>
        </p:nvSpPr>
        <p:spPr bwMode="auto">
          <a:xfrm>
            <a:off x="531813" y="2473325"/>
            <a:ext cx="1657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(208) 555-5656</a:t>
            </a:r>
            <a:endParaRPr lang="en-US"/>
          </a:p>
        </p:txBody>
      </p:sp>
      <p:sp>
        <p:nvSpPr>
          <p:cNvPr id="537638" name="Rectangle 537637"/>
          <p:cNvSpPr>
            <a:spLocks noChangeArrowheads="1"/>
          </p:cNvSpPr>
          <p:nvPr/>
        </p:nvSpPr>
        <p:spPr bwMode="auto">
          <a:xfrm>
            <a:off x="531813" y="2319338"/>
            <a:ext cx="1749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Mobile: (775) 551-2345</a:t>
            </a:r>
            <a:endParaRPr lang="en-US"/>
          </a:p>
        </p:txBody>
      </p:sp>
      <p:sp>
        <p:nvSpPr>
          <p:cNvPr id="537639" name="Rectangle 537638"/>
          <p:cNvSpPr>
            <a:spLocks noChangeArrowheads="1"/>
          </p:cNvSpPr>
          <p:nvPr/>
        </p:nvSpPr>
        <p:spPr bwMode="auto">
          <a:xfrm>
            <a:off x="531813" y="2176463"/>
            <a:ext cx="153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Fax: (207) 555-9999</a:t>
            </a:r>
            <a:endParaRPr lang="en-US"/>
          </a:p>
        </p:txBody>
      </p:sp>
      <p:sp>
        <p:nvSpPr>
          <p:cNvPr id="537640" name="Rectangle 537639"/>
          <p:cNvSpPr>
            <a:spLocks noChangeArrowheads="1"/>
          </p:cNvSpPr>
          <p:nvPr/>
        </p:nvSpPr>
        <p:spPr bwMode="auto">
          <a:xfrm>
            <a:off x="531813" y="2025650"/>
            <a:ext cx="16970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Direct: (207) 555-1112</a:t>
            </a:r>
            <a:endParaRPr lang="en-US"/>
          </a:p>
        </p:txBody>
      </p:sp>
      <p:sp>
        <p:nvSpPr>
          <p:cNvPr id="537641" name="Rectangle 537640"/>
          <p:cNvSpPr>
            <a:spLocks noChangeArrowheads="1"/>
          </p:cNvSpPr>
          <p:nvPr/>
        </p:nvSpPr>
        <p:spPr bwMode="auto">
          <a:xfrm>
            <a:off x="531813" y="1884363"/>
            <a:ext cx="1503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Tel: (207) 555-1000</a:t>
            </a:r>
            <a:endParaRPr lang="en-US"/>
          </a:p>
        </p:txBody>
      </p:sp>
      <p:sp>
        <p:nvSpPr>
          <p:cNvPr id="537642" name="Rectangle 537641"/>
          <p:cNvSpPr>
            <a:spLocks noChangeArrowheads="1"/>
          </p:cNvSpPr>
          <p:nvPr/>
        </p:nvSpPr>
        <p:spPr bwMode="auto">
          <a:xfrm>
            <a:off x="533400" y="2895600"/>
            <a:ext cx="2428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Work IM: alexhankin@contoso.com</a:t>
            </a:r>
            <a:endParaRPr lang="en-US"/>
          </a:p>
        </p:txBody>
      </p:sp>
      <p:sp>
        <p:nvSpPr>
          <p:cNvPr id="537643" name="Rectangle 537642"/>
          <p:cNvSpPr>
            <a:spLocks noChangeArrowheads="1"/>
          </p:cNvSpPr>
          <p:nvPr/>
        </p:nvSpPr>
        <p:spPr bwMode="auto">
          <a:xfrm>
            <a:off x="533400" y="2895600"/>
            <a:ext cx="2428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Work IM: alexhankin@contoso.com</a:t>
            </a:r>
            <a:endParaRPr lang="en-US"/>
          </a:p>
        </p:txBody>
      </p:sp>
      <p:sp>
        <p:nvSpPr>
          <p:cNvPr id="537644" name="Rectangle 537643"/>
          <p:cNvSpPr>
            <a:spLocks noChangeArrowheads="1"/>
          </p:cNvSpPr>
          <p:nvPr/>
        </p:nvSpPr>
        <p:spPr bwMode="auto">
          <a:xfrm>
            <a:off x="533400" y="30480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Email: Alex@hotmail.com</a:t>
            </a:r>
            <a:endParaRPr lang="en-US"/>
          </a:p>
        </p:txBody>
      </p:sp>
      <p:sp>
        <p:nvSpPr>
          <p:cNvPr id="537645" name="Rectangle 537644"/>
          <p:cNvSpPr>
            <a:spLocks noChangeArrowheads="1"/>
          </p:cNvSpPr>
          <p:nvPr/>
        </p:nvSpPr>
        <p:spPr bwMode="auto">
          <a:xfrm>
            <a:off x="533400" y="3048000"/>
            <a:ext cx="2209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Franklin Gothic Book" pitchFamily="34" charset="0"/>
              </a:rPr>
              <a:t>Home Email: Alex@hotmail.com</a:t>
            </a:r>
            <a:endParaRPr lang="en-US"/>
          </a:p>
        </p:txBody>
      </p:sp>
      <p:pic>
        <p:nvPicPr>
          <p:cNvPr id="537646" name="Rectangle 53764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438400"/>
            <a:ext cx="40735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7647" name="Rectangle 537646"/>
          <p:cNvSpPr>
            <a:spLocks noChangeArrowheads="1"/>
          </p:cNvSpPr>
          <p:nvPr/>
        </p:nvSpPr>
        <p:spPr bwMode="auto">
          <a:xfrm>
            <a:off x="590550" y="2546350"/>
            <a:ext cx="3857625" cy="246697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537648" name="Rectangle 537647"/>
          <p:cNvSpPr>
            <a:spLocks noChangeArrowheads="1"/>
          </p:cNvSpPr>
          <p:nvPr/>
        </p:nvSpPr>
        <p:spPr bwMode="auto">
          <a:xfrm>
            <a:off x="682625" y="2624138"/>
            <a:ext cx="38893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sz="2000" b="1">
                <a:latin typeface="Verdana" pitchFamily="34" charset="0"/>
              </a:rPr>
              <a:t>Alex Hankin</a:t>
            </a:r>
            <a:endParaRPr lang="en-US"/>
          </a:p>
          <a:p>
            <a:pPr eaLnBrk="0" hangingPunct="0"/>
            <a:r>
              <a:rPr lang="en-US" sz="1400">
                <a:latin typeface="Verdana" pitchFamily="34" charset="0"/>
              </a:rPr>
              <a:t>Senior Director</a:t>
            </a:r>
            <a:br>
              <a:rPr lang="en-US" sz="1400">
                <a:latin typeface="Verdana" pitchFamily="34" charset="0"/>
              </a:rPr>
            </a:br>
            <a:r>
              <a:rPr lang="en-US" sz="1400">
                <a:latin typeface="Verdana" pitchFamily="34" charset="0"/>
              </a:rPr>
              <a:t>Contoso, Ltd.</a:t>
            </a:r>
          </a:p>
          <a:p>
            <a:pPr eaLnBrk="0" hangingPunct="0"/>
            <a:endParaRPr lang="en-US" sz="1400">
              <a:latin typeface="Verdana" pitchFamily="34" charset="0"/>
            </a:endParaRPr>
          </a:p>
          <a:p>
            <a:pPr eaLnBrk="0" hangingPunct="0"/>
            <a:r>
              <a:rPr lang="en-US" sz="1600">
                <a:latin typeface="Verdana" pitchFamily="34" charset="0"/>
              </a:rPr>
              <a:t>alexhankin@contoso.com</a:t>
            </a:r>
          </a:p>
        </p:txBody>
      </p:sp>
      <p:sp>
        <p:nvSpPr>
          <p:cNvPr id="537649" name="Straight Connector 537648"/>
          <p:cNvSpPr>
            <a:spLocks noChangeShapeType="1"/>
          </p:cNvSpPr>
          <p:nvPr/>
        </p:nvSpPr>
        <p:spPr bwMode="auto">
          <a:xfrm>
            <a:off x="771525" y="3481388"/>
            <a:ext cx="3387725" cy="0"/>
          </a:xfrm>
          <a:prstGeom prst="line">
            <a:avLst/>
          </a:prstGeom>
          <a:noFill/>
          <a:ln w="12700" algn="ctr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537650" name="Rectangle 537649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5081588" y="111125"/>
            <a:ext cx="654050" cy="6557963"/>
            <a:chOff x="2851" y="70"/>
            <a:chExt cx="412" cy="4131"/>
          </a:xfrm>
        </p:grpSpPr>
        <p:pic>
          <p:nvPicPr>
            <p:cNvPr id="20528" name="Rectangle 1540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" y="506"/>
              <a:ext cx="343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9" name="Rectangle 15408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" y="70"/>
              <a:ext cx="300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0" name="Rectangle 1540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" y="846"/>
              <a:ext cx="332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1" name="Rectangle 154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" y="2530"/>
              <a:ext cx="189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2" name="Rectangle 15411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" y="3870"/>
              <a:ext cx="332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533" name="Group 57"/>
            <p:cNvGrpSpPr>
              <a:grpSpLocks/>
            </p:cNvGrpSpPr>
            <p:nvPr/>
          </p:nvGrpSpPr>
          <p:grpSpPr bwMode="auto">
            <a:xfrm>
              <a:off x="2898" y="1763"/>
              <a:ext cx="317" cy="332"/>
              <a:chOff x="6280" y="2386"/>
              <a:chExt cx="596" cy="624"/>
            </a:xfrm>
          </p:grpSpPr>
          <p:grpSp>
            <p:nvGrpSpPr>
              <p:cNvPr id="20540" name="Group 58"/>
              <p:cNvGrpSpPr>
                <a:grpSpLocks/>
              </p:cNvGrpSpPr>
              <p:nvPr/>
            </p:nvGrpSpPr>
            <p:grpSpPr bwMode="auto">
              <a:xfrm>
                <a:off x="6280" y="2386"/>
                <a:ext cx="596" cy="624"/>
                <a:chOff x="2514" y="2481"/>
                <a:chExt cx="732" cy="765"/>
              </a:xfrm>
            </p:grpSpPr>
            <p:pic>
              <p:nvPicPr>
                <p:cNvPr id="20542" name="Rectangle 15421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" y="2720"/>
                  <a:ext cx="732" cy="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43" name="Rectangle 15422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-2203"/>
                <a:stretch>
                  <a:fillRect/>
                </a:stretch>
              </p:blipFill>
              <p:spPr bwMode="auto">
                <a:xfrm>
                  <a:off x="2825" y="2481"/>
                  <a:ext cx="219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541" name="Rectangle 15420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" y="2445"/>
                <a:ext cx="420" cy="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34" name="Group 62"/>
            <p:cNvGrpSpPr>
              <a:grpSpLocks/>
            </p:cNvGrpSpPr>
            <p:nvPr/>
          </p:nvGrpSpPr>
          <p:grpSpPr bwMode="auto">
            <a:xfrm>
              <a:off x="2882" y="1218"/>
              <a:ext cx="349" cy="504"/>
              <a:chOff x="7536" y="1711"/>
              <a:chExt cx="658" cy="948"/>
            </a:xfrm>
          </p:grpSpPr>
          <p:pic>
            <p:nvPicPr>
              <p:cNvPr id="20538" name="Rectangle 15417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8" y="1711"/>
                <a:ext cx="616" cy="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39" name="Rectangle 15418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6" y="2035"/>
                <a:ext cx="65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35" name="Rectangle 15414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" y="3021"/>
              <a:ext cx="412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6" name="Rectangle 15415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2136"/>
              <a:ext cx="250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7" name="Rectangle 15416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3476"/>
              <a:ext cx="250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7668" name="Rectangle 537667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69" name="Rectangle 537668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0" name="Rectangle 537669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1" name="Rectangle 537670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2" name="Rectangle 537671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3" name="Rectangle 537672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4" name="Rectangle 537673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5" name="Rectangle 537674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537676" name="Rectangle 537675"/>
          <p:cNvSpPr>
            <a:spLocks noChangeArrowheads="1"/>
          </p:cNvSpPr>
          <p:nvPr/>
        </p:nvSpPr>
        <p:spPr bwMode="auto">
          <a:xfrm>
            <a:off x="684213" y="4087813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Segoe"/>
              </a:rPr>
              <a:t>alexhankin@contoso.com</a:t>
            </a:r>
            <a:endParaRPr lang="en-US"/>
          </a:p>
        </p:txBody>
      </p:sp>
      <p:sp>
        <p:nvSpPr>
          <p:cNvPr id="20526" name="TextBox 78"/>
          <p:cNvSpPr txBox="1">
            <a:spLocks noChangeArrowheads="1"/>
          </p:cNvSpPr>
          <p:nvPr/>
        </p:nvSpPr>
        <p:spPr bwMode="auto">
          <a:xfrm>
            <a:off x="214313" y="285750"/>
            <a:ext cx="4929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CA">
                <a:solidFill>
                  <a:schemeClr val="bg1"/>
                </a:solidFill>
                <a:latin typeface="Segoe Black"/>
              </a:rPr>
              <a:t>How simple is communication?</a:t>
            </a:r>
          </a:p>
        </p:txBody>
      </p:sp>
      <p:sp>
        <p:nvSpPr>
          <p:cNvPr id="20527" name="TextBox 79"/>
          <p:cNvSpPr txBox="1">
            <a:spLocks noChangeArrowheads="1"/>
          </p:cNvSpPr>
          <p:nvPr/>
        </p:nvSpPr>
        <p:spPr bwMode="auto">
          <a:xfrm>
            <a:off x="-357188" y="5143500"/>
            <a:ext cx="53578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n-US" sz="1600">
                <a:solidFill>
                  <a:srgbClr val="FF0000"/>
                </a:solidFill>
              </a:rPr>
              <a:t>51 messages/day in up to 7 different places</a:t>
            </a:r>
          </a:p>
          <a:p>
            <a:pPr lvl="1">
              <a:buFont typeface="Arial" pitchFamily="34" charset="0"/>
              <a:buChar char="•"/>
            </a:pPr>
            <a:endParaRPr lang="en-CA" sz="1600"/>
          </a:p>
          <a:p>
            <a:pPr lvl="1">
              <a:buFont typeface="Arial" pitchFamily="34" charset="0"/>
              <a:buChar char="•"/>
            </a:pPr>
            <a:r>
              <a:rPr lang="en-US" sz="1600"/>
              <a:t>50% of the calls require phone number  look </a:t>
            </a:r>
          </a:p>
          <a:p>
            <a:pPr lvl="1"/>
            <a:endParaRPr lang="en-CA" sz="1600"/>
          </a:p>
          <a:p>
            <a:pPr lvl="1">
              <a:buFont typeface="Arial" pitchFamily="34" charset="0"/>
              <a:buChar char="•"/>
            </a:pPr>
            <a:r>
              <a:rPr lang="en-US" sz="1600">
                <a:solidFill>
                  <a:srgbClr val="FF0000"/>
                </a:solidFill>
              </a:rPr>
              <a:t>60% of calls wasted in phone tag and voice mail</a:t>
            </a:r>
            <a:endParaRPr lang="en-CA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0935E-6 L 0.41806 0.052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37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0" y="2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42552 -0.18149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537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0" y="-9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58889 -0.271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537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00" y="-13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6408 -0.3199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537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0" y="-16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6529E-6 L 0.65382 -0.05808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53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0" y="-29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76631E-6 L 0.37604 0.22953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537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0" y="11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77233E-6 L 0.67344 0.26539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537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0" y="133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6002E-7 L 0.69965 -0.06826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0" y="-34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58698 0.55116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537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0" y="27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68819 0.4405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537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00" y="220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3316 0.379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537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190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537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537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537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537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537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537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537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537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537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537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537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3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3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0.32223 " pathEditMode="relative" rAng="0" ptsTypes="AA">
                                      <p:cBhvr>
                                        <p:cTn id="136" dur="3000" fill="hold"/>
                                        <p:tgtEl>
                                          <p:spTgt spid="53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161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57083 " pathEditMode="relative" rAng="0" ptsTypes="AA">
                                      <p:cBhvr>
                                        <p:cTn id="138" dur="3000" fill="hold"/>
                                        <p:tgtEl>
                                          <p:spTgt spid="537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285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47963 " pathEditMode="relative" rAng="0" ptsTypes="AA">
                                      <p:cBhvr>
                                        <p:cTn id="140" dur="3000" fill="hold"/>
                                        <p:tgtEl>
                                          <p:spTgt spid="53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24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3949 " pathEditMode="relative" rAng="0" ptsTypes="AA">
                                      <p:cBhvr>
                                        <p:cTn id="142" dur="3000" fill="hold"/>
                                        <p:tgtEl>
                                          <p:spTgt spid="53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197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29398 " pathEditMode="relative" rAng="0" ptsTypes="AA">
                                      <p:cBhvr>
                                        <p:cTn id="144" dur="3000" fill="hold"/>
                                        <p:tgtEl>
                                          <p:spTgt spid="537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147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1831 " pathEditMode="relative" rAng="0" ptsTypes="AA">
                                      <p:cBhvr>
                                        <p:cTn id="146" dur="3000" fill="hold"/>
                                        <p:tgtEl>
                                          <p:spTgt spid="53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92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-0.08333 " pathEditMode="relative" rAng="0" ptsTypes="AA">
                                      <p:cBhvr>
                                        <p:cTn id="148" dur="3000" fill="hold"/>
                                        <p:tgtEl>
                                          <p:spTgt spid="537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-420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0.02616 " pathEditMode="relative" rAng="0" ptsTypes="AA">
                                      <p:cBhvr>
                                        <p:cTn id="150" dur="3000" fill="hold"/>
                                        <p:tgtEl>
                                          <p:spTgt spid="537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13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0.14537 " pathEditMode="relative" rAng="0" ptsTypes="AA">
                                      <p:cBhvr>
                                        <p:cTn id="152" dur="3000" fill="hold"/>
                                        <p:tgtEl>
                                          <p:spTgt spid="537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730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56198 0.2338 " pathEditMode="relative" rAng="0" ptsTypes="AA">
                                      <p:cBhvr>
                                        <p:cTn id="154" dur="3000" fill="hold"/>
                                        <p:tgtEl>
                                          <p:spTgt spid="537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0" y="1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24" grpId="0"/>
      <p:bldP spid="537624" grpId="1"/>
      <p:bldP spid="537625" grpId="0"/>
      <p:bldP spid="537625" grpId="1"/>
      <p:bldP spid="537626" grpId="0"/>
      <p:bldP spid="537626" grpId="1"/>
      <p:bldP spid="537627" grpId="0"/>
      <p:bldP spid="537627" grpId="1"/>
      <p:bldP spid="537628" grpId="0"/>
      <p:bldP spid="537628" grpId="1"/>
      <p:bldP spid="537629" grpId="0"/>
      <p:bldP spid="537629" grpId="1"/>
      <p:bldP spid="537630" grpId="0"/>
      <p:bldP spid="537630" grpId="1"/>
      <p:bldP spid="537631" grpId="0"/>
      <p:bldP spid="537631" grpId="1"/>
      <p:bldP spid="537632" grpId="0"/>
      <p:bldP spid="537632" grpId="1"/>
      <p:bldP spid="537633" grpId="0"/>
      <p:bldP spid="537634" grpId="0"/>
      <p:bldP spid="537635" grpId="0"/>
      <p:bldP spid="537636" grpId="0"/>
      <p:bldP spid="537637" grpId="0"/>
      <p:bldP spid="537638" grpId="0"/>
      <p:bldP spid="537639" grpId="0"/>
      <p:bldP spid="537640" grpId="0"/>
      <p:bldP spid="537641" grpId="0"/>
      <p:bldP spid="537642" grpId="0"/>
      <p:bldP spid="537642" grpId="1"/>
      <p:bldP spid="537643" grpId="0"/>
      <p:bldP spid="537644" grpId="0"/>
      <p:bldP spid="537644" grpId="1"/>
      <p:bldP spid="537645" grpId="0"/>
      <p:bldP spid="537647" grpId="0" animBg="1"/>
      <p:bldP spid="537648" grpId="0"/>
      <p:bldP spid="537649" grpId="0" animBg="1"/>
      <p:bldP spid="537650" grpId="0"/>
      <p:bldP spid="537650" grpId="1"/>
      <p:bldP spid="537668" grpId="0"/>
      <p:bldP spid="537668" grpId="1"/>
      <p:bldP spid="537669" grpId="0"/>
      <p:bldP spid="537669" grpId="1"/>
      <p:bldP spid="537670" grpId="0"/>
      <p:bldP spid="537670" grpId="1"/>
      <p:bldP spid="537671" grpId="0"/>
      <p:bldP spid="537671" grpId="1"/>
      <p:bldP spid="537672" grpId="0"/>
      <p:bldP spid="537672" grpId="1"/>
      <p:bldP spid="537673" grpId="0"/>
      <p:bldP spid="537673" grpId="1"/>
      <p:bldP spid="537674" grpId="0"/>
      <p:bldP spid="537674" grpId="1"/>
      <p:bldP spid="537675" grpId="0"/>
      <p:bldP spid="537675" grpId="1"/>
      <p:bldP spid="537676" grpId="0"/>
      <p:bldP spid="53767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14313" y="142875"/>
            <a:ext cx="6929437" cy="762000"/>
          </a:xfrm>
        </p:spPr>
        <p:txBody>
          <a:bodyPr/>
          <a:lstStyle/>
          <a:p>
            <a:pPr eaLnBrk="1" hangingPunct="1"/>
            <a:r>
              <a:rPr lang="en-CA" sz="2400" smtClean="0">
                <a:latin typeface="Segoe Black"/>
              </a:rPr>
              <a:t>Gen-Y meets Gen-X meets Baby-Boomers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z="1800" b="1" smtClean="0">
                <a:solidFill>
                  <a:schemeClr val="tx1"/>
                </a:solidFill>
              </a:rPr>
              <a:t>Gen-Y technology use</a:t>
            </a:r>
          </a:p>
          <a:p>
            <a:pPr eaLnBrk="1" hangingPunct="1"/>
            <a:r>
              <a:rPr lang="en-CA" sz="1800" smtClean="0">
                <a:solidFill>
                  <a:schemeClr val="tx1"/>
                </a:solidFill>
              </a:rPr>
              <a:t>This generation uses technology at greater rates and in different ways than those from other generations</a:t>
            </a:r>
          </a:p>
          <a:p>
            <a:pPr eaLnBrk="1" hangingPunct="1">
              <a:buFontTx/>
              <a:buNone/>
            </a:pPr>
            <a:endParaRPr lang="en-CA" sz="1800" smtClean="0">
              <a:solidFill>
                <a:schemeClr val="tx1"/>
              </a:solidFill>
            </a:endParaRP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97% own a computer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94% own a cell phone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56% own an mp3 player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>
                <a:solidFill>
                  <a:srgbClr val="FF0000"/>
                </a:solidFill>
              </a:rPr>
              <a:t>76% use Instant Messaging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15% of IM users are logged on 24 hours a day/7 days a week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34% use websites as their primary source of news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>
                <a:solidFill>
                  <a:srgbClr val="FF0000"/>
                </a:solidFill>
              </a:rPr>
              <a:t>28% own a blog and 44% read blogs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/>
              <a:t>49% download music using peer-to-peer file sharing </a:t>
            </a:r>
          </a:p>
          <a:p>
            <a:pPr lvl="1" eaLnBrk="1" hangingPunct="1">
              <a:buFont typeface="Times" pitchFamily="18" charset="0"/>
              <a:buNone/>
            </a:pPr>
            <a:r>
              <a:rPr lang="en-CA" sz="1600" smtClean="0">
                <a:solidFill>
                  <a:srgbClr val="FF0000"/>
                </a:solidFill>
              </a:rPr>
              <a:t>69% of students have a Facebook account </a:t>
            </a:r>
          </a:p>
          <a:p>
            <a:pPr algn="r" eaLnBrk="1" hangingPunct="1">
              <a:buFontTx/>
              <a:buNone/>
            </a:pPr>
            <a:endParaRPr lang="en-CA" sz="1800" i="1" smtClean="0">
              <a:solidFill>
                <a:schemeClr val="tx1"/>
              </a:solidFill>
            </a:endParaRPr>
          </a:p>
          <a:p>
            <a:pPr algn="r" eaLnBrk="1" hangingPunct="1">
              <a:buFontTx/>
              <a:buNone/>
            </a:pPr>
            <a:r>
              <a:rPr lang="en-CA" sz="1800" i="1" smtClean="0">
                <a:solidFill>
                  <a:schemeClr val="tx1"/>
                </a:solidFill>
              </a:rPr>
              <a:t>Source: Connecting to the Net.Generation</a:t>
            </a:r>
            <a:endParaRPr lang="en-CA" sz="180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endParaRPr lang="en-C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575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smtClean="0">
                <a:solidFill>
                  <a:schemeClr val="tx1"/>
                </a:solidFill>
              </a:rPr>
              <a:t>People Ready in the New World of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667125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latin typeface="Segoe Black"/>
              </a:rPr>
              <a:t>Beyond Recruiting and Retention</a:t>
            </a:r>
          </a:p>
        </p:txBody>
      </p:sp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285750" y="4598988"/>
            <a:ext cx="3232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CA"/>
              <a:t>Cathy Phillips, Partner</a:t>
            </a:r>
          </a:p>
          <a:p>
            <a:pPr eaLnBrk="1" hangingPunct="1"/>
            <a:r>
              <a:rPr lang="en-CA"/>
              <a:t>The RANA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Rectangle 163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Rectangle 163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68513"/>
            <a:ext cx="4986338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6386"/>
          <p:cNvSpPr>
            <a:spLocks noChangeArrowheads="1"/>
          </p:cNvSpPr>
          <p:nvPr/>
        </p:nvSpPr>
        <p:spPr bwMode="auto">
          <a:xfrm>
            <a:off x="514350" y="210185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endParaRPr lang="en-US" sz="2000"/>
          </a:p>
        </p:txBody>
      </p:sp>
      <p:sp>
        <p:nvSpPr>
          <p:cNvPr id="23557" name="Rectangle 16387"/>
          <p:cNvSpPr>
            <a:spLocks noChangeArrowheads="1"/>
          </p:cNvSpPr>
          <p:nvPr/>
        </p:nvSpPr>
        <p:spPr bwMode="auto">
          <a:xfrm>
            <a:off x="1033463" y="5283200"/>
            <a:ext cx="35385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endParaRPr lang="en-US" sz="2000"/>
          </a:p>
        </p:txBody>
      </p:sp>
      <p:sp>
        <p:nvSpPr>
          <p:cNvPr id="23558" name="TextBox 16388"/>
          <p:cNvSpPr txBox="1">
            <a:spLocks noChangeArrowheads="1"/>
          </p:cNvSpPr>
          <p:nvPr/>
        </p:nvSpPr>
        <p:spPr bwMode="auto">
          <a:xfrm>
            <a:off x="4449763" y="476250"/>
            <a:ext cx="1841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90000"/>
              </a:lnSpc>
              <a:buClr>
                <a:schemeClr val="tx2"/>
              </a:buClr>
              <a:buSzPct val="95000"/>
              <a:buFont typeface="Wingdings" pitchFamily="2" charset="2"/>
              <a:buNone/>
            </a:pPr>
            <a:endParaRPr lang="en-US" sz="3200">
              <a:latin typeface="Segoe Semibold"/>
            </a:endParaRPr>
          </a:p>
        </p:txBody>
      </p:sp>
      <p:sp>
        <p:nvSpPr>
          <p:cNvPr id="116746" name="TextBox 116745"/>
          <p:cNvSpPr txBox="1">
            <a:spLocks noChangeArrowheads="1"/>
          </p:cNvSpPr>
          <p:nvPr/>
        </p:nvSpPr>
        <p:spPr bwMode="auto">
          <a:xfrm>
            <a:off x="6110288" y="1143000"/>
            <a:ext cx="2819400" cy="18986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Transparent Organizations</a:t>
            </a: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Regulatory Compliance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Privacy Rights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Integration and Interoperability</a:t>
            </a:r>
          </a:p>
          <a:p>
            <a:pPr algn="ctr" eaLnBrk="0" hangingPunct="0">
              <a:spcBef>
                <a:spcPts val="400"/>
              </a:spcBef>
              <a:defRPr/>
            </a:pPr>
            <a:endParaRPr lang="en-US" sz="1400" dirty="0">
              <a:ea typeface="MS PGothic" pitchFamily="34" charset="-128"/>
            </a:endParaRPr>
          </a:p>
        </p:txBody>
      </p:sp>
      <p:sp>
        <p:nvSpPr>
          <p:cNvPr id="116747" name="TextBox 116746"/>
          <p:cNvSpPr txBox="1">
            <a:spLocks noChangeArrowheads="1"/>
          </p:cNvSpPr>
          <p:nvPr/>
        </p:nvSpPr>
        <p:spPr bwMode="auto">
          <a:xfrm>
            <a:off x="195263" y="1143000"/>
            <a:ext cx="2895600" cy="18986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One World of Business</a:t>
            </a: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 Collaboration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Nomadic Workforce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Consolidation and Convergence</a:t>
            </a:r>
          </a:p>
          <a:p>
            <a:pPr algn="ctr" eaLnBrk="0" hangingPunct="0">
              <a:spcBef>
                <a:spcPts val="400"/>
              </a:spcBef>
              <a:defRPr/>
            </a:pPr>
            <a:endParaRPr lang="en-US" sz="1400" dirty="0">
              <a:ea typeface="MS PGothic" pitchFamily="34" charset="-128"/>
            </a:endParaRPr>
          </a:p>
        </p:txBody>
      </p:sp>
      <p:sp>
        <p:nvSpPr>
          <p:cNvPr id="116748" name="TextBox 116747"/>
          <p:cNvSpPr txBox="1">
            <a:spLocks noChangeArrowheads="1"/>
          </p:cNvSpPr>
          <p:nvPr/>
        </p:nvSpPr>
        <p:spPr bwMode="auto">
          <a:xfrm>
            <a:off x="-71438" y="4500563"/>
            <a:ext cx="3505201" cy="24320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Changing </a:t>
            </a:r>
            <a:b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</a:b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Workforce</a:t>
            </a: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Demographic Changes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Projected Talent Shortfall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“Consumerization” of IT</a:t>
            </a:r>
          </a:p>
          <a:p>
            <a:pPr algn="ctr" eaLnBrk="0" hangingPunct="0">
              <a:spcBef>
                <a:spcPts val="400"/>
              </a:spcBef>
              <a:defRPr/>
            </a:pPr>
            <a:endParaRPr lang="en-US" sz="1400" dirty="0"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endParaRPr lang="en-US" sz="1400" dirty="0"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endParaRPr lang="en-US" sz="1400" dirty="0">
              <a:ea typeface="MS PGothic" pitchFamily="34" charset="-128"/>
            </a:endParaRPr>
          </a:p>
        </p:txBody>
      </p:sp>
      <p:sp>
        <p:nvSpPr>
          <p:cNvPr id="116749" name="TextBox 116748"/>
          <p:cNvSpPr txBox="1">
            <a:spLocks noChangeArrowheads="1"/>
          </p:cNvSpPr>
          <p:nvPr/>
        </p:nvSpPr>
        <p:spPr bwMode="auto">
          <a:xfrm>
            <a:off x="5867400" y="4786313"/>
            <a:ext cx="3276600" cy="16319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Always On, </a:t>
            </a: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Always </a:t>
            </a: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Connected</a:t>
            </a: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Work &amp; Family Life Balance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Information </a:t>
            </a:r>
            <a:r>
              <a:rPr lang="en-US" sz="1400" dirty="0">
                <a:ea typeface="MS PGothic" pitchFamily="34" charset="-128"/>
              </a:rPr>
              <a:t>vs. </a:t>
            </a:r>
            <a:r>
              <a:rPr lang="en-US" sz="1400" dirty="0">
                <a:ea typeface="MS PGothic" pitchFamily="34" charset="-128"/>
              </a:rPr>
              <a:t>Insight</a:t>
            </a:r>
          </a:p>
          <a:p>
            <a:pPr algn="ctr" eaLnBrk="0" hangingPunct="0">
              <a:spcBef>
                <a:spcPts val="400"/>
              </a:spcBef>
              <a:defRPr/>
            </a:pPr>
            <a:r>
              <a:rPr lang="en-US" sz="1400" dirty="0">
                <a:ea typeface="MS PGothic" pitchFamily="34" charset="-128"/>
              </a:rPr>
              <a:t>Software and Services Spectrum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116750" name="TextBox 116749"/>
          <p:cNvSpPr txBox="1">
            <a:spLocks noChangeArrowheads="1"/>
          </p:cNvSpPr>
          <p:nvPr/>
        </p:nvSpPr>
        <p:spPr bwMode="auto">
          <a:xfrm>
            <a:off x="3124200" y="2449513"/>
            <a:ext cx="2895600" cy="83026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Segoe Semibold"/>
                <a:ea typeface="MS PGothic" pitchFamily="34" charset="-128"/>
              </a:rPr>
              <a:t>People Drive Success</a:t>
            </a: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</p:txBody>
      </p:sp>
      <p:sp>
        <p:nvSpPr>
          <p:cNvPr id="23564" name="Title 14"/>
          <p:cNvSpPr>
            <a:spLocks noGrp="1"/>
          </p:cNvSpPr>
          <p:nvPr>
            <p:ph type="title" idx="4294967295"/>
          </p:nvPr>
        </p:nvSpPr>
        <p:spPr>
          <a:xfrm>
            <a:off x="158750" y="214313"/>
            <a:ext cx="8413750" cy="530225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  <a:sym typeface="Wingdings" pitchFamily="2" charset="2"/>
              </a:rPr>
              <a:t>Mega Trends: New World of Work</a:t>
            </a:r>
            <a:endParaRPr lang="en-US" smtClean="0">
              <a:latin typeface="Segoe Black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6" grpId="0"/>
      <p:bldP spid="116747" grpId="0"/>
      <p:bldP spid="116748" grpId="0"/>
      <p:bldP spid="116749" grpId="0"/>
      <p:bldP spid="1167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3" y="285750"/>
            <a:ext cx="8393112" cy="714375"/>
          </a:xfrm>
        </p:spPr>
        <p:txBody>
          <a:bodyPr anchor="t"/>
          <a:lstStyle/>
          <a:p>
            <a:pPr eaLnBrk="1" hangingPunct="1"/>
            <a:r>
              <a:rPr lang="en-US" smtClean="0">
                <a:latin typeface="Segoe Black"/>
              </a:rPr>
              <a:t>Looking for information?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285875"/>
            <a:ext cx="6829425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 flipH="1" flipV="1">
            <a:off x="4964113" y="2940050"/>
            <a:ext cx="2173287" cy="0"/>
          </a:xfrm>
          <a:prstGeom prst="line">
            <a:avLst/>
          </a:prstGeom>
          <a:noFill/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grpSp>
        <p:nvGrpSpPr>
          <p:cNvPr id="24581" name="Group 10"/>
          <p:cNvGrpSpPr>
            <a:grpSpLocks/>
          </p:cNvGrpSpPr>
          <p:nvPr/>
        </p:nvGrpSpPr>
        <p:grpSpPr bwMode="auto">
          <a:xfrm>
            <a:off x="7185025" y="2284413"/>
            <a:ext cx="1816100" cy="1001712"/>
            <a:chOff x="-1001" y="2164"/>
            <a:chExt cx="1208" cy="533"/>
          </a:xfrm>
        </p:grpSpPr>
        <p:sp>
          <p:nvSpPr>
            <p:cNvPr id="24588" name="AutoShape 11"/>
            <p:cNvSpPr>
              <a:spLocks noChangeArrowheads="1"/>
            </p:cNvSpPr>
            <p:nvPr/>
          </p:nvSpPr>
          <p:spPr bwMode="auto">
            <a:xfrm>
              <a:off x="-988" y="2164"/>
              <a:ext cx="1195" cy="53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 algn="ctr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4589" name="Oval 12"/>
            <p:cNvSpPr>
              <a:spLocks noChangeArrowheads="1"/>
            </p:cNvSpPr>
            <p:nvPr/>
          </p:nvSpPr>
          <p:spPr bwMode="auto">
            <a:xfrm>
              <a:off x="-1001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7142163" y="2286000"/>
            <a:ext cx="2001837" cy="954088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altLang="x-none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Tab Interface</a:t>
            </a:r>
            <a:r>
              <a:rPr lang="en-US" altLang="x-none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:</a:t>
            </a:r>
          </a:p>
          <a:p>
            <a:pPr eaLnBrk="0" hangingPunct="0">
              <a:buFont typeface="Arial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Safety</a:t>
            </a:r>
            <a:endParaRPr lang="en-US" sz="1400" b="1" dirty="0">
              <a:solidFill>
                <a:schemeClr val="tx1"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MS PGothic" pitchFamily="34" charset="-128"/>
            </a:endParaRPr>
          </a:p>
          <a:p>
            <a:pPr eaLnBrk="0" hangingPunct="0">
              <a:buFont typeface="Arial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Operations</a:t>
            </a:r>
          </a:p>
          <a:p>
            <a:pPr eaLnBrk="0" hangingPunct="0">
              <a:buFont typeface="Arial" pitchFamily="34" charset="0"/>
              <a:buChar char="•"/>
              <a:defRPr/>
            </a:pPr>
            <a:r>
              <a:rPr lang="en-US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Field</a:t>
            </a:r>
            <a:endParaRPr lang="en-US" sz="1400" dirty="0">
              <a:ea typeface="MS PGothic" pitchFamily="34" charset="-128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 flipV="1">
            <a:off x="5557838" y="3895725"/>
            <a:ext cx="1576387" cy="184150"/>
          </a:xfrm>
          <a:prstGeom prst="line">
            <a:avLst/>
          </a:prstGeom>
          <a:noFill/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grpSp>
        <p:nvGrpSpPr>
          <p:cNvPr id="24584" name="Group 20"/>
          <p:cNvGrpSpPr>
            <a:grpSpLocks/>
          </p:cNvGrpSpPr>
          <p:nvPr/>
        </p:nvGrpSpPr>
        <p:grpSpPr bwMode="auto">
          <a:xfrm>
            <a:off x="7134225" y="3573463"/>
            <a:ext cx="1806575" cy="855662"/>
            <a:chOff x="-992" y="2300"/>
            <a:chExt cx="1202" cy="369"/>
          </a:xfrm>
        </p:grpSpPr>
        <p:sp>
          <p:nvSpPr>
            <p:cNvPr id="24586" name="AutoShape 21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 algn="ctr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4587" name="Oval 22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7134225" y="3608388"/>
            <a:ext cx="1801813" cy="738187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altLang="x-none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Search for </a:t>
            </a:r>
          </a:p>
          <a:p>
            <a:pPr algn="ctr" eaLnBrk="0" hangingPunct="0">
              <a:defRPr/>
            </a:pPr>
            <a:endParaRPr lang="en-US" altLang="x-none" sz="1400" b="1" dirty="0">
              <a:solidFill>
                <a:schemeClr val="tx1"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MS PGothic" pitchFamily="34" charset="-128"/>
            </a:endParaRPr>
          </a:p>
          <a:p>
            <a:pPr algn="ctr" eaLnBrk="0" hangingPunct="0">
              <a:defRPr/>
            </a:pPr>
            <a:r>
              <a:rPr lang="en-US" altLang="x-none" sz="1400" b="1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MS PGothic" pitchFamily="34" charset="-128"/>
              </a:rPr>
              <a:t>“well 12345”</a:t>
            </a:r>
            <a:endParaRPr lang="en-US" dirty="0"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357313"/>
            <a:ext cx="676751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95250" y="214313"/>
            <a:ext cx="8763000" cy="1128712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Unified Search- simplify!!</a:t>
            </a:r>
            <a:r>
              <a:rPr lang="en-US" smtClean="0">
                <a:solidFill>
                  <a:schemeClr val="accent1"/>
                </a:solidFill>
              </a:rPr>
              <a:t/>
            </a:r>
            <a:br>
              <a:rPr lang="en-US" smtClean="0">
                <a:solidFill>
                  <a:schemeClr val="accent1"/>
                </a:solidFill>
              </a:rPr>
            </a:br>
            <a:endParaRPr lang="en-US" smtClean="0">
              <a:solidFill>
                <a:schemeClr val="accent1"/>
              </a:solidFill>
            </a:endParaRP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8074025" y="0"/>
            <a:ext cx="1069975" cy="1206500"/>
            <a:chOff x="4411" y="0"/>
            <a:chExt cx="1349" cy="1524"/>
          </a:xfrm>
        </p:grpSpPr>
        <p:pic>
          <p:nvPicPr>
            <p:cNvPr id="25611" name="Picture 5" descr="05 Blue Pi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" y="0"/>
              <a:ext cx="1349" cy="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6086" name="Text Box 6"/>
            <p:cNvSpPr txBox="1">
              <a:spLocks noChangeArrowheads="1"/>
            </p:cNvSpPr>
            <p:nvPr/>
          </p:nvSpPr>
          <p:spPr bwMode="auto">
            <a:xfrm>
              <a:off x="4451" y="710"/>
              <a:ext cx="1097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9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egoe Semibold" pitchFamily="34" charset="0"/>
                  <a:ea typeface="MS PGothic" pitchFamily="34" charset="-128"/>
                  <a:cs typeface="Arial" charset="0"/>
                </a:rPr>
                <a:t>Search</a:t>
              </a:r>
            </a:p>
          </p:txBody>
        </p:sp>
      </p:grpSp>
      <p:sp>
        <p:nvSpPr>
          <p:cNvPr id="1326087" name="Line 7"/>
          <p:cNvSpPr>
            <a:spLocks noChangeShapeType="1"/>
          </p:cNvSpPr>
          <p:nvPr/>
        </p:nvSpPr>
        <p:spPr bwMode="auto">
          <a:xfrm flipH="1" flipV="1">
            <a:off x="5735638" y="3786188"/>
            <a:ext cx="1389062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25606" name="Group 8"/>
          <p:cNvGrpSpPr>
            <a:grpSpLocks/>
          </p:cNvGrpSpPr>
          <p:nvPr/>
        </p:nvGrpSpPr>
        <p:grpSpPr bwMode="auto">
          <a:xfrm>
            <a:off x="7135813" y="3536950"/>
            <a:ext cx="1806575" cy="463550"/>
            <a:chOff x="-992" y="2300"/>
            <a:chExt cx="1202" cy="369"/>
          </a:xfrm>
        </p:grpSpPr>
        <p:sp>
          <p:nvSpPr>
            <p:cNvPr id="25609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5610" name="Oval 10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25607" name="Rectangle 11"/>
          <p:cNvSpPr>
            <a:spLocks noChangeArrowheads="1"/>
          </p:cNvSpPr>
          <p:nvPr/>
        </p:nvSpPr>
        <p:spPr bwMode="auto">
          <a:xfrm>
            <a:off x="7124700" y="3500438"/>
            <a:ext cx="1851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sz="1400"/>
              <a:t>Customer /Employee data from SAP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7500938" y="4214813"/>
            <a:ext cx="1428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CA" sz="1600"/>
              <a:t>Well logs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CA" sz="1600"/>
              <a:t>Production data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CA" sz="1600"/>
              <a:t> MSDS</a:t>
            </a:r>
          </a:p>
          <a:p>
            <a:pPr eaLnBrk="1" hangingPunct="1">
              <a:buFont typeface="Arial" pitchFamily="34" charset="0"/>
              <a:buChar char="•"/>
            </a:pPr>
            <a:endParaRPr lang="en-CA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Rectangle 3963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85875"/>
            <a:ext cx="7158037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traight Connector 25"/>
          <p:cNvSpPr>
            <a:spLocks noChangeShapeType="1"/>
          </p:cNvSpPr>
          <p:nvPr/>
        </p:nvSpPr>
        <p:spPr bwMode="auto">
          <a:xfrm flipV="1">
            <a:off x="4537075" y="-593725"/>
            <a:ext cx="0" cy="1587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grpSp>
        <p:nvGrpSpPr>
          <p:cNvPr id="26628" name="Group 15"/>
          <p:cNvGrpSpPr>
            <a:grpSpLocks/>
          </p:cNvGrpSpPr>
          <p:nvPr/>
        </p:nvGrpSpPr>
        <p:grpSpPr bwMode="auto">
          <a:xfrm>
            <a:off x="-41275" y="1785938"/>
            <a:ext cx="2255838" cy="1154112"/>
            <a:chOff x="61" y="-796"/>
            <a:chExt cx="1421" cy="727"/>
          </a:xfrm>
        </p:grpSpPr>
        <p:pic>
          <p:nvPicPr>
            <p:cNvPr id="26638" name="Rectangle 396303"/>
            <p:cNvPicPr>
              <a:picLocks noChangeAspect="1" noChangeArrowheads="1"/>
            </p:cNvPicPr>
            <p:nvPr/>
          </p:nvPicPr>
          <p:blipFill>
            <a:blip r:embed="rId4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" y="-796"/>
              <a:ext cx="1421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52" name="Rectangle 24351"/>
            <p:cNvSpPr>
              <a:spLocks noChangeArrowheads="1"/>
            </p:cNvSpPr>
            <p:nvPr/>
          </p:nvSpPr>
          <p:spPr bwMode="auto">
            <a:xfrm>
              <a:off x="177" y="-706"/>
              <a:ext cx="1200" cy="53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5F5F5F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1400" dirty="0">
                  <a:solidFill>
                    <a:schemeClr val="tx1">
                      <a:alpha val="10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MS PGothic" pitchFamily="34" charset="-128"/>
                </a:rPr>
                <a:t>Locate and contact people and experts associated with keyword “well 12345”</a:t>
              </a:r>
              <a:endParaRPr lang="en-US" dirty="0">
                <a:latin typeface="+mn-lt"/>
                <a:ea typeface="MS PGothic" pitchFamily="34" charset="-128"/>
              </a:endParaRPr>
            </a:p>
          </p:txBody>
        </p:sp>
      </p:grpSp>
      <p:grpSp>
        <p:nvGrpSpPr>
          <p:cNvPr id="26629" name="Group 18"/>
          <p:cNvGrpSpPr>
            <a:grpSpLocks/>
          </p:cNvGrpSpPr>
          <p:nvPr/>
        </p:nvGrpSpPr>
        <p:grpSpPr bwMode="auto">
          <a:xfrm>
            <a:off x="5572125" y="1285875"/>
            <a:ext cx="2255838" cy="1154113"/>
            <a:chOff x="394" y="995"/>
            <a:chExt cx="1421" cy="727"/>
          </a:xfrm>
        </p:grpSpPr>
        <p:pic>
          <p:nvPicPr>
            <p:cNvPr id="26636" name="Rectangle 396306"/>
            <p:cNvPicPr>
              <a:picLocks noChangeAspect="1" noChangeArrowheads="1"/>
            </p:cNvPicPr>
            <p:nvPr/>
          </p:nvPicPr>
          <p:blipFill>
            <a:blip r:embed="rId4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" y="995"/>
              <a:ext cx="1421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84" y="1085"/>
              <a:ext cx="1200" cy="530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5F5F5F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1400" dirty="0">
                  <a:solidFill>
                    <a:schemeClr val="tx1">
                      <a:alpha val="10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MS PGothic" pitchFamily="34" charset="-128"/>
                </a:rPr>
                <a:t>Find external contacts and contact colleagues who know them</a:t>
              </a:r>
              <a:endParaRPr lang="en-US" dirty="0">
                <a:latin typeface="+mn-lt"/>
                <a:ea typeface="MS PGothic" pitchFamily="34" charset="-128"/>
              </a:endParaRPr>
            </a:p>
          </p:txBody>
        </p:sp>
      </p:grpSp>
      <p:pic>
        <p:nvPicPr>
          <p:cNvPr id="26630" name="Rectangle 396303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0"/>
            <a:ext cx="2143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2875" y="4445000"/>
            <a:ext cx="1905000" cy="841375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/>
          <a:p>
            <a:pPr algn="ctr"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Find experts by role: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Foreman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Production engineer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Reservoir engineer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Geologists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Mineral land Man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</a:rPr>
              <a:t>trades</a:t>
            </a:r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2000250" y="2643188"/>
            <a:ext cx="1566863" cy="1331912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1785938" y="3714750"/>
            <a:ext cx="428625" cy="714375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6786563" y="2357438"/>
            <a:ext cx="500062" cy="928687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ea typeface="MS PGothic" pitchFamily="34" charset="-128"/>
            </a:endParaRPr>
          </a:p>
        </p:txBody>
      </p:sp>
      <p:sp>
        <p:nvSpPr>
          <p:cNvPr id="26635" name="TextBox 18"/>
          <p:cNvSpPr txBox="1">
            <a:spLocks noChangeArrowheads="1"/>
          </p:cNvSpPr>
          <p:nvPr/>
        </p:nvSpPr>
        <p:spPr bwMode="auto">
          <a:xfrm>
            <a:off x="142875" y="261938"/>
            <a:ext cx="7572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CA" sz="2800">
                <a:solidFill>
                  <a:schemeClr val="bg1"/>
                </a:solidFill>
                <a:latin typeface="Segoe Black"/>
              </a:rPr>
              <a:t>Find and contact - people and experts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88" y="214313"/>
            <a:ext cx="9028112" cy="58420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Foreman “My Site”- public</a:t>
            </a:r>
          </a:p>
        </p:txBody>
      </p:sp>
      <p:pic>
        <p:nvPicPr>
          <p:cNvPr id="27651" name="Picture 3" descr="spsPublicMyPage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1643063"/>
            <a:ext cx="6915150" cy="4759325"/>
          </a:xfrm>
        </p:spPr>
      </p:pic>
      <p:sp>
        <p:nvSpPr>
          <p:cNvPr id="1307655" name="Line 7"/>
          <p:cNvSpPr>
            <a:spLocks noChangeShapeType="1"/>
          </p:cNvSpPr>
          <p:nvPr/>
        </p:nvSpPr>
        <p:spPr bwMode="auto">
          <a:xfrm flipH="1" flipV="1">
            <a:off x="6662738" y="3170238"/>
            <a:ext cx="573087" cy="206375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27653" name="Group 8"/>
          <p:cNvGrpSpPr>
            <a:grpSpLocks/>
          </p:cNvGrpSpPr>
          <p:nvPr/>
        </p:nvGrpSpPr>
        <p:grpSpPr bwMode="auto">
          <a:xfrm>
            <a:off x="7235825" y="3000375"/>
            <a:ext cx="1806575" cy="522288"/>
            <a:chOff x="-992" y="2300"/>
            <a:chExt cx="1202" cy="369"/>
          </a:xfrm>
        </p:grpSpPr>
        <p:sp>
          <p:nvSpPr>
            <p:cNvPr id="27670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7671" name="Oval 10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27654" name="Rectangle 11"/>
          <p:cNvSpPr>
            <a:spLocks noChangeArrowheads="1"/>
          </p:cNvSpPr>
          <p:nvPr/>
        </p:nvSpPr>
        <p:spPr bwMode="auto">
          <a:xfrm>
            <a:off x="7342188" y="3071813"/>
            <a:ext cx="1801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sz="1400"/>
              <a:t>Drilling crew</a:t>
            </a:r>
          </a:p>
        </p:txBody>
      </p:sp>
      <p:sp>
        <p:nvSpPr>
          <p:cNvPr id="1307660" name="Line 12"/>
          <p:cNvSpPr>
            <a:spLocks noChangeShapeType="1"/>
          </p:cNvSpPr>
          <p:nvPr/>
        </p:nvSpPr>
        <p:spPr bwMode="auto">
          <a:xfrm flipH="1" flipV="1">
            <a:off x="3609975" y="3376613"/>
            <a:ext cx="3625850" cy="73660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27656" name="Group 13"/>
          <p:cNvGrpSpPr>
            <a:grpSpLocks/>
          </p:cNvGrpSpPr>
          <p:nvPr/>
        </p:nvGrpSpPr>
        <p:grpSpPr bwMode="auto">
          <a:xfrm>
            <a:off x="7237413" y="3867150"/>
            <a:ext cx="1806575" cy="522288"/>
            <a:chOff x="-992" y="2300"/>
            <a:chExt cx="1202" cy="369"/>
          </a:xfrm>
        </p:grpSpPr>
        <p:sp>
          <p:nvSpPr>
            <p:cNvPr id="27668" name="AutoShape 14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7669" name="Oval 15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27657" name="Rectangle 16"/>
          <p:cNvSpPr>
            <a:spLocks noChangeArrowheads="1"/>
          </p:cNvSpPr>
          <p:nvPr/>
        </p:nvSpPr>
        <p:spPr bwMode="auto">
          <a:xfrm>
            <a:off x="7342188" y="3857625"/>
            <a:ext cx="1801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sz="1400"/>
              <a:t>Profile and communities</a:t>
            </a:r>
          </a:p>
        </p:txBody>
      </p:sp>
      <p:sp>
        <p:nvSpPr>
          <p:cNvPr id="1307665" name="Line 17"/>
          <p:cNvSpPr>
            <a:spLocks noChangeShapeType="1"/>
          </p:cNvSpPr>
          <p:nvPr/>
        </p:nvSpPr>
        <p:spPr bwMode="auto">
          <a:xfrm flipH="1">
            <a:off x="6899275" y="4113213"/>
            <a:ext cx="336550" cy="85090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27659" name="Group 13"/>
          <p:cNvGrpSpPr>
            <a:grpSpLocks/>
          </p:cNvGrpSpPr>
          <p:nvPr/>
        </p:nvGrpSpPr>
        <p:grpSpPr bwMode="auto">
          <a:xfrm>
            <a:off x="7072313" y="5622925"/>
            <a:ext cx="2000250" cy="806450"/>
            <a:chOff x="-1121" y="2805"/>
            <a:chExt cx="1331" cy="366"/>
          </a:xfrm>
        </p:grpSpPr>
        <p:sp>
          <p:nvSpPr>
            <p:cNvPr id="27666" name="AutoShape 14"/>
            <p:cNvSpPr>
              <a:spLocks noChangeArrowheads="1"/>
            </p:cNvSpPr>
            <p:nvPr/>
          </p:nvSpPr>
          <p:spPr bwMode="auto">
            <a:xfrm>
              <a:off x="-985" y="2805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7667" name="Oval 15"/>
            <p:cNvSpPr>
              <a:spLocks noChangeArrowheads="1"/>
            </p:cNvSpPr>
            <p:nvPr/>
          </p:nvSpPr>
          <p:spPr bwMode="auto">
            <a:xfrm>
              <a:off x="-1121" y="2830"/>
              <a:ext cx="1202" cy="30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/>
                <a:t>Production data,</a:t>
              </a:r>
            </a:p>
            <a:p>
              <a:pPr eaLnBrk="0" hangingPunct="0"/>
              <a:r>
                <a:rPr lang="en-US" sz="1400"/>
                <a:t>well logs,</a:t>
              </a:r>
            </a:p>
            <a:p>
              <a:pPr eaLnBrk="0" hangingPunct="0"/>
              <a:r>
                <a:rPr lang="en-US" sz="1400"/>
                <a:t>safety reports </a:t>
              </a:r>
            </a:p>
          </p:txBody>
        </p:sp>
      </p:grpSp>
      <p:sp>
        <p:nvSpPr>
          <p:cNvPr id="21" name="Line 17"/>
          <p:cNvSpPr>
            <a:spLocks noChangeShapeType="1"/>
          </p:cNvSpPr>
          <p:nvPr/>
        </p:nvSpPr>
        <p:spPr bwMode="auto">
          <a:xfrm flipH="1" flipV="1">
            <a:off x="3643313" y="5643563"/>
            <a:ext cx="3714750" cy="28575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27661" name="Group 8"/>
          <p:cNvGrpSpPr>
            <a:grpSpLocks/>
          </p:cNvGrpSpPr>
          <p:nvPr/>
        </p:nvGrpSpPr>
        <p:grpSpPr bwMode="auto">
          <a:xfrm>
            <a:off x="7000875" y="4786313"/>
            <a:ext cx="2066925" cy="642937"/>
            <a:chOff x="-1169" y="2250"/>
            <a:chExt cx="1376" cy="472"/>
          </a:xfrm>
        </p:grpSpPr>
        <p:sp>
          <p:nvSpPr>
            <p:cNvPr id="27664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7665" name="Oval 10"/>
            <p:cNvSpPr>
              <a:spLocks noChangeArrowheads="1"/>
            </p:cNvSpPr>
            <p:nvPr/>
          </p:nvSpPr>
          <p:spPr bwMode="auto">
            <a:xfrm>
              <a:off x="-1169" y="2250"/>
              <a:ext cx="1331" cy="472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/>
                <a:t>“Well 12345” blog</a:t>
              </a:r>
            </a:p>
          </p:txBody>
        </p:sp>
      </p:grpSp>
      <p:sp>
        <p:nvSpPr>
          <p:cNvPr id="27662" name="TextBox 25"/>
          <p:cNvSpPr txBox="1">
            <a:spLocks noChangeArrowheads="1"/>
          </p:cNvSpPr>
          <p:nvPr/>
        </p:nvSpPr>
        <p:spPr bwMode="auto">
          <a:xfrm>
            <a:off x="285750" y="1214438"/>
            <a:ext cx="8643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CA" sz="2000"/>
              <a:t>Julian leads a “sour gas” COP; Mentorship; Succession Planning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H="1" flipV="1">
            <a:off x="3071813" y="4572000"/>
            <a:ext cx="4214812" cy="57150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782638"/>
          </a:xfrm>
        </p:spPr>
        <p:txBody>
          <a:bodyPr anchor="t"/>
          <a:lstStyle/>
          <a:p>
            <a:pPr eaLnBrk="1" hangingPunct="1"/>
            <a:r>
              <a:rPr lang="en-US" smtClean="0">
                <a:latin typeface="Segoe Black"/>
              </a:rPr>
              <a:t>Org chart and talent management</a:t>
            </a:r>
          </a:p>
        </p:txBody>
      </p:sp>
      <p:pic>
        <p:nvPicPr>
          <p:cNvPr id="28675" name="Picture 3" descr="NOMS2007-succession-succes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9"/>
          <a:stretch>
            <a:fillRect/>
          </a:stretch>
        </p:blipFill>
        <p:spPr bwMode="auto">
          <a:xfrm>
            <a:off x="1187450" y="1243013"/>
            <a:ext cx="7872413" cy="5233987"/>
          </a:xfrm>
          <a:prstGeom prst="rect">
            <a:avLst/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1773238"/>
            <a:ext cx="11874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FF3300"/>
                </a:solidFill>
              </a:rPr>
              <a:t>View potential successors</a:t>
            </a: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11188" y="2492375"/>
            <a:ext cx="792162" cy="720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403350" y="3141663"/>
            <a:ext cx="1593850" cy="9064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CA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971550" y="5373688"/>
            <a:ext cx="4105275" cy="5762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076825" y="2205038"/>
            <a:ext cx="3887788" cy="35290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CA"/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71438" y="5300663"/>
            <a:ext cx="118745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FF3300"/>
                </a:solidFill>
              </a:rPr>
              <a:t>View incumbent and successor profiles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273050"/>
            <a:ext cx="8670925" cy="58420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Communicate in real time</a:t>
            </a:r>
          </a:p>
        </p:txBody>
      </p:sp>
      <p:pic>
        <p:nvPicPr>
          <p:cNvPr id="29699" name="Picture 3" descr="spsPublicMyPage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3" y="3571875"/>
            <a:ext cx="4008437" cy="2759075"/>
          </a:xfrm>
        </p:spPr>
      </p:pic>
      <p:grpSp>
        <p:nvGrpSpPr>
          <p:cNvPr id="29700" name="Group 13"/>
          <p:cNvGrpSpPr>
            <a:grpSpLocks/>
          </p:cNvGrpSpPr>
          <p:nvPr/>
        </p:nvGrpSpPr>
        <p:grpSpPr bwMode="auto">
          <a:xfrm>
            <a:off x="-141288" y="1350963"/>
            <a:ext cx="3784601" cy="2006600"/>
            <a:chOff x="-1130" y="2805"/>
            <a:chExt cx="1340" cy="366"/>
          </a:xfrm>
        </p:grpSpPr>
        <p:sp>
          <p:nvSpPr>
            <p:cNvPr id="29703" name="AutoShape 14"/>
            <p:cNvSpPr>
              <a:spLocks noChangeArrowheads="1"/>
            </p:cNvSpPr>
            <p:nvPr/>
          </p:nvSpPr>
          <p:spPr bwMode="auto">
            <a:xfrm>
              <a:off x="-985" y="2805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29704" name="Oval 15"/>
            <p:cNvSpPr>
              <a:spLocks noChangeArrowheads="1"/>
            </p:cNvSpPr>
            <p:nvPr/>
          </p:nvSpPr>
          <p:spPr bwMode="auto">
            <a:xfrm>
              <a:off x="-1130" y="2806"/>
              <a:ext cx="1188" cy="317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400" b="1"/>
                <a:t>With one click </a:t>
              </a:r>
            </a:p>
            <a:p>
              <a:pPr algn="ctr" eaLnBrk="0" hangingPunct="0"/>
              <a:endParaRPr lang="en-US" sz="1400" b="1"/>
            </a:p>
            <a:p>
              <a:pPr algn="ctr" eaLnBrk="0" hangingPunct="0">
                <a:buFont typeface="Arial" pitchFamily="34" charset="0"/>
                <a:buChar char="•"/>
              </a:pPr>
              <a:r>
                <a:rPr lang="en-US" sz="1400" b="1"/>
                <a:t>Make a phone call, with subject line</a:t>
              </a:r>
            </a:p>
            <a:p>
              <a:pPr algn="ctr" eaLnBrk="0" hangingPunct="0">
                <a:buFont typeface="Arial" pitchFamily="34" charset="0"/>
                <a:buChar char="•"/>
              </a:pPr>
              <a:r>
                <a:rPr lang="en-US" sz="1400" b="1"/>
                <a:t>Start an instant message</a:t>
              </a:r>
            </a:p>
            <a:p>
              <a:pPr algn="ctr" eaLnBrk="0" hangingPunct="0">
                <a:buFont typeface="Arial" pitchFamily="34" charset="0"/>
                <a:buChar char="•"/>
              </a:pPr>
              <a:r>
                <a:rPr lang="en-US" sz="1400" b="1"/>
                <a:t>Start a web conference</a:t>
              </a:r>
            </a:p>
            <a:p>
              <a:pPr algn="ctr" eaLnBrk="0" hangingPunct="0"/>
              <a:endParaRPr lang="en-US" sz="1400" b="1"/>
            </a:p>
            <a:p>
              <a:pPr algn="ctr" eaLnBrk="0" hangingPunct="0"/>
              <a:r>
                <a:rPr lang="en-US" sz="1400" b="1"/>
                <a:t>   	With an </a:t>
              </a:r>
              <a:r>
                <a:rPr lang="en-US" sz="1400" b="1" i="1">
                  <a:solidFill>
                    <a:srgbClr val="FF0000"/>
                  </a:solidFill>
                </a:rPr>
                <a:t>available</a:t>
              </a:r>
              <a:r>
                <a:rPr lang="en-US" sz="1400" b="1"/>
                <a:t> resource</a:t>
              </a:r>
            </a:p>
          </p:txBody>
        </p:sp>
      </p:grpSp>
      <p:pic>
        <p:nvPicPr>
          <p:cNvPr id="29701" name="Rectangle 12339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1857375"/>
            <a:ext cx="4500562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Line 17"/>
          <p:cNvSpPr>
            <a:spLocks noChangeShapeType="1"/>
          </p:cNvSpPr>
          <p:nvPr/>
        </p:nvSpPr>
        <p:spPr bwMode="auto">
          <a:xfrm flipV="1">
            <a:off x="2571750" y="2786063"/>
            <a:ext cx="2000250" cy="1857375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273050"/>
            <a:ext cx="9028113" cy="58420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Communicate in real time</a:t>
            </a:r>
          </a:p>
        </p:txBody>
      </p:sp>
      <p:pic>
        <p:nvPicPr>
          <p:cNvPr id="30723" name="Picture 3" descr="spsPublicMyPage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3" y="3429000"/>
            <a:ext cx="4071937" cy="2803525"/>
          </a:xfrm>
        </p:spPr>
      </p:pic>
      <p:grpSp>
        <p:nvGrpSpPr>
          <p:cNvPr id="30724" name="Group 13"/>
          <p:cNvGrpSpPr>
            <a:grpSpLocks/>
          </p:cNvGrpSpPr>
          <p:nvPr/>
        </p:nvGrpSpPr>
        <p:grpSpPr bwMode="auto">
          <a:xfrm>
            <a:off x="214313" y="1285875"/>
            <a:ext cx="3570287" cy="2078038"/>
            <a:chOff x="-877" y="2803"/>
            <a:chExt cx="1264" cy="369"/>
          </a:xfrm>
        </p:grpSpPr>
        <p:sp>
          <p:nvSpPr>
            <p:cNvPr id="30729" name="AutoShape 14"/>
            <p:cNvSpPr>
              <a:spLocks noChangeArrowheads="1"/>
            </p:cNvSpPr>
            <p:nvPr/>
          </p:nvSpPr>
          <p:spPr bwMode="auto">
            <a:xfrm>
              <a:off x="-726" y="2805"/>
              <a:ext cx="1113" cy="3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30730" name="Oval 15"/>
            <p:cNvSpPr>
              <a:spLocks noChangeArrowheads="1"/>
            </p:cNvSpPr>
            <p:nvPr/>
          </p:nvSpPr>
          <p:spPr bwMode="auto">
            <a:xfrm>
              <a:off x="-877" y="2803"/>
              <a:ext cx="1188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400" b="1"/>
                <a:t>One click … team meetings</a:t>
              </a:r>
            </a:p>
            <a:p>
              <a:pPr eaLnBrk="0" hangingPunct="0"/>
              <a:endParaRPr lang="en-US" sz="1400" b="1"/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400" b="1"/>
                <a:t> Web conference… with video</a:t>
              </a:r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400" b="1"/>
                <a:t> Record for training</a:t>
              </a:r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400" b="1"/>
                <a:t> Find and reuse</a:t>
              </a:r>
            </a:p>
            <a:p>
              <a:pPr eaLnBrk="0" hangingPunct="0"/>
              <a:endParaRPr lang="en-US" sz="1400" b="1"/>
            </a:p>
          </p:txBody>
        </p:sp>
      </p:grpSp>
      <p:pic>
        <p:nvPicPr>
          <p:cNvPr id="30725" name="Rectangle 3881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1428750"/>
            <a:ext cx="46037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Rectangle 3881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13527" r="7193" b="9157"/>
          <a:stretch>
            <a:fillRect/>
          </a:stretch>
        </p:blipFill>
        <p:spPr bwMode="auto">
          <a:xfrm>
            <a:off x="5508625" y="4500563"/>
            <a:ext cx="138747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2143125" y="3214688"/>
            <a:ext cx="3571875" cy="1785937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6643688" y="4214813"/>
            <a:ext cx="285750" cy="1357312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166688"/>
            <a:ext cx="7772400" cy="762000"/>
          </a:xfrm>
        </p:spPr>
        <p:txBody>
          <a:bodyPr/>
          <a:lstStyle/>
          <a:p>
            <a:r>
              <a:rPr lang="en-CA" smtClean="0">
                <a:latin typeface="Segoe Black"/>
              </a:rPr>
              <a:t>Operations “Team Site”</a:t>
            </a:r>
          </a:p>
        </p:txBody>
      </p:sp>
      <p:pic>
        <p:nvPicPr>
          <p:cNvPr id="31747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00188"/>
            <a:ext cx="5699125" cy="3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8" name="Group 8"/>
          <p:cNvGrpSpPr>
            <a:grpSpLocks/>
          </p:cNvGrpSpPr>
          <p:nvPr/>
        </p:nvGrpSpPr>
        <p:grpSpPr bwMode="auto">
          <a:xfrm>
            <a:off x="6929438" y="3571875"/>
            <a:ext cx="1806575" cy="522288"/>
            <a:chOff x="-992" y="2300"/>
            <a:chExt cx="1202" cy="369"/>
          </a:xfrm>
        </p:grpSpPr>
        <p:sp>
          <p:nvSpPr>
            <p:cNvPr id="31759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31760" name="Oval 10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/>
                <a:t>Announcements</a:t>
              </a:r>
            </a:p>
          </p:txBody>
        </p:sp>
      </p:grpSp>
      <p:sp>
        <p:nvSpPr>
          <p:cNvPr id="7" name="Line 12"/>
          <p:cNvSpPr>
            <a:spLocks noChangeShapeType="1"/>
          </p:cNvSpPr>
          <p:nvPr/>
        </p:nvSpPr>
        <p:spPr bwMode="auto">
          <a:xfrm flipH="1">
            <a:off x="3786188" y="2428875"/>
            <a:ext cx="3248025" cy="947738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 flipV="1">
            <a:off x="4857750" y="3500438"/>
            <a:ext cx="2125663" cy="307975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31751" name="Group 8"/>
          <p:cNvGrpSpPr>
            <a:grpSpLocks/>
          </p:cNvGrpSpPr>
          <p:nvPr/>
        </p:nvGrpSpPr>
        <p:grpSpPr bwMode="auto">
          <a:xfrm>
            <a:off x="6858000" y="2000250"/>
            <a:ext cx="1806575" cy="522288"/>
            <a:chOff x="-992" y="2300"/>
            <a:chExt cx="1202" cy="369"/>
          </a:xfrm>
        </p:grpSpPr>
        <p:sp>
          <p:nvSpPr>
            <p:cNvPr id="31757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31758" name="Oval 10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/>
                <a:t>Safety scorecard</a:t>
              </a:r>
            </a:p>
          </p:txBody>
        </p:sp>
      </p:grpSp>
      <p:grpSp>
        <p:nvGrpSpPr>
          <p:cNvPr id="31752" name="Group 8"/>
          <p:cNvGrpSpPr>
            <a:grpSpLocks/>
          </p:cNvGrpSpPr>
          <p:nvPr/>
        </p:nvGrpSpPr>
        <p:grpSpPr bwMode="auto">
          <a:xfrm>
            <a:off x="6929438" y="5143500"/>
            <a:ext cx="1806575" cy="522288"/>
            <a:chOff x="-992" y="2300"/>
            <a:chExt cx="1202" cy="369"/>
          </a:xfrm>
        </p:grpSpPr>
        <p:sp>
          <p:nvSpPr>
            <p:cNvPr id="31755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31756" name="Oval 10"/>
            <p:cNvSpPr>
              <a:spLocks noChangeArrowheads="1"/>
            </p:cNvSpPr>
            <p:nvPr/>
          </p:nvSpPr>
          <p:spPr bwMode="auto">
            <a:xfrm>
              <a:off x="-992" y="2300"/>
              <a:ext cx="1202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/>
                <a:t>Capital budget</a:t>
              </a:r>
            </a:p>
          </p:txBody>
        </p:sp>
      </p:grp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5214938" y="5072063"/>
            <a:ext cx="1768475" cy="236537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 flipV="1">
            <a:off x="2928938" y="5214938"/>
            <a:ext cx="4054475" cy="379412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1438" y="166688"/>
            <a:ext cx="7772400" cy="762000"/>
          </a:xfrm>
        </p:spPr>
        <p:txBody>
          <a:bodyPr/>
          <a:lstStyle/>
          <a:p>
            <a:r>
              <a:rPr lang="en-CA" smtClean="0">
                <a:latin typeface="Segoe Black"/>
              </a:rPr>
              <a:t>Operations “Team Site”</a:t>
            </a:r>
          </a:p>
        </p:txBody>
      </p:sp>
      <p:pic>
        <p:nvPicPr>
          <p:cNvPr id="3277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928938"/>
            <a:ext cx="4576763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2"/>
          <p:cNvSpPr>
            <a:spLocks noChangeShapeType="1"/>
          </p:cNvSpPr>
          <p:nvPr/>
        </p:nvSpPr>
        <p:spPr bwMode="auto">
          <a:xfrm flipH="1">
            <a:off x="642938" y="2143125"/>
            <a:ext cx="838200" cy="2214563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 dirty="0">
              <a:latin typeface="Segoe Semibold" pitchFamily="34" charset="0"/>
              <a:ea typeface="MS PGothic" pitchFamily="34" charset="-128"/>
              <a:cs typeface="Arial" charset="0"/>
            </a:endParaRPr>
          </a:p>
        </p:txBody>
      </p:sp>
      <p:grpSp>
        <p:nvGrpSpPr>
          <p:cNvPr id="32773" name="Group 8"/>
          <p:cNvGrpSpPr>
            <a:grpSpLocks/>
          </p:cNvGrpSpPr>
          <p:nvPr/>
        </p:nvGrpSpPr>
        <p:grpSpPr bwMode="auto">
          <a:xfrm>
            <a:off x="0" y="1355725"/>
            <a:ext cx="3929063" cy="1000125"/>
            <a:chOff x="-1253" y="2300"/>
            <a:chExt cx="2044" cy="369"/>
          </a:xfrm>
        </p:grpSpPr>
        <p:sp>
          <p:nvSpPr>
            <p:cNvPr id="32775" name="AutoShape 9"/>
            <p:cNvSpPr>
              <a:spLocks noChangeArrowheads="1"/>
            </p:cNvSpPr>
            <p:nvPr/>
          </p:nvSpPr>
          <p:spPr bwMode="auto">
            <a:xfrm>
              <a:off x="-988" y="2301"/>
              <a:ext cx="1195" cy="36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9BC6"/>
                </a:gs>
                <a:gs pos="100000">
                  <a:srgbClr val="234AA3"/>
                </a:gs>
              </a:gsLst>
              <a:lin ang="0" scaled="1"/>
            </a:gradFill>
            <a:ln w="19050">
              <a:solidFill>
                <a:srgbClr val="1A387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32776" name="Oval 10"/>
            <p:cNvSpPr>
              <a:spLocks noChangeArrowheads="1"/>
            </p:cNvSpPr>
            <p:nvPr/>
          </p:nvSpPr>
          <p:spPr bwMode="auto">
            <a:xfrm>
              <a:off x="-1253" y="2300"/>
              <a:ext cx="2044" cy="369"/>
            </a:xfrm>
            <a:prstGeom prst="ellipse">
              <a:avLst/>
            </a:prstGeom>
            <a:gradFill rotWithShape="1">
              <a:gsLst>
                <a:gs pos="0">
                  <a:srgbClr val="8EC5DE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sz="1600"/>
                <a:t>Team calendar</a:t>
              </a:r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600"/>
                <a:t>Turn-around schedule</a:t>
              </a:r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600"/>
                <a:t>Safety meetings</a:t>
              </a:r>
            </a:p>
            <a:p>
              <a:pPr eaLnBrk="0" hangingPunct="0">
                <a:buFont typeface="Arial" pitchFamily="34" charset="0"/>
                <a:buChar char="•"/>
              </a:pPr>
              <a:r>
                <a:rPr lang="en-US" sz="1600"/>
                <a:t>Events</a:t>
              </a:r>
            </a:p>
          </p:txBody>
        </p:sp>
      </p:grpSp>
      <p:pic>
        <p:nvPicPr>
          <p:cNvPr id="32774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21455" r="42738"/>
          <a:stretch>
            <a:fillRect/>
          </a:stretch>
        </p:blipFill>
        <p:spPr bwMode="auto">
          <a:xfrm>
            <a:off x="3857625" y="1571625"/>
            <a:ext cx="48577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8"/>
          <p:cNvSpPr>
            <a:spLocks noChangeArrowheads="1"/>
          </p:cNvSpPr>
          <p:nvPr/>
        </p:nvSpPr>
        <p:spPr bwMode="auto">
          <a:xfrm>
            <a:off x="3708400" y="3970338"/>
            <a:ext cx="5221288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Beyond recruiting and retention</a:t>
            </a:r>
          </a:p>
        </p:txBody>
      </p:sp>
      <p:sp>
        <p:nvSpPr>
          <p:cNvPr id="7172" name="AutoShape 10"/>
          <p:cNvSpPr>
            <a:spLocks noChangeArrowheads="1"/>
          </p:cNvSpPr>
          <p:nvPr/>
        </p:nvSpPr>
        <p:spPr bwMode="auto">
          <a:xfrm>
            <a:off x="3643313" y="1701800"/>
            <a:ext cx="5214937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1275" y="1701800"/>
            <a:ext cx="4752975" cy="468313"/>
          </a:xfrm>
        </p:spPr>
        <p:txBody>
          <a:bodyPr/>
          <a:lstStyle/>
          <a:p>
            <a:r>
              <a:rPr lang="en-US" sz="2000" b="1" smtClean="0"/>
              <a:t>Emerging Issues &amp; Challenges</a:t>
            </a:r>
          </a:p>
        </p:txBody>
      </p:sp>
      <p:sp>
        <p:nvSpPr>
          <p:cNvPr id="7174" name="Line 14"/>
          <p:cNvSpPr>
            <a:spLocks noChangeShapeType="1"/>
          </p:cNvSpPr>
          <p:nvPr/>
        </p:nvSpPr>
        <p:spPr bwMode="auto">
          <a:xfrm>
            <a:off x="4356100" y="2133600"/>
            <a:ext cx="0" cy="935038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5" name="Rectangle 16"/>
          <p:cNvSpPr>
            <a:spLocks noChangeArrowheads="1"/>
          </p:cNvSpPr>
          <p:nvPr/>
        </p:nvSpPr>
        <p:spPr bwMode="auto">
          <a:xfrm>
            <a:off x="4729163" y="2286000"/>
            <a:ext cx="3333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12E7C"/>
                </a:solidFill>
              </a:rPr>
              <a:t>Business Drivers for the Future</a:t>
            </a:r>
          </a:p>
        </p:txBody>
      </p:sp>
      <p:sp>
        <p:nvSpPr>
          <p:cNvPr id="7176" name="Line 17"/>
          <p:cNvSpPr>
            <a:spLocks noChangeShapeType="1"/>
          </p:cNvSpPr>
          <p:nvPr/>
        </p:nvSpPr>
        <p:spPr bwMode="auto">
          <a:xfrm>
            <a:off x="4356100" y="3068638"/>
            <a:ext cx="360363" cy="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7" name="Rectangle 18"/>
          <p:cNvSpPr>
            <a:spLocks noChangeArrowheads="1"/>
          </p:cNvSpPr>
          <p:nvPr/>
        </p:nvSpPr>
        <p:spPr bwMode="auto">
          <a:xfrm>
            <a:off x="4729163" y="2860675"/>
            <a:ext cx="3371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12E7C"/>
                </a:solidFill>
              </a:rPr>
              <a:t>Beyond Recruiting &amp; Retention:</a:t>
            </a:r>
          </a:p>
          <a:p>
            <a:r>
              <a:rPr lang="en-US">
                <a:solidFill>
                  <a:srgbClr val="112E7C"/>
                </a:solidFill>
              </a:rPr>
              <a:t>Workplace Challenges</a:t>
            </a:r>
          </a:p>
        </p:txBody>
      </p:sp>
      <p:sp>
        <p:nvSpPr>
          <p:cNvPr id="7178" name="Line 19"/>
          <p:cNvSpPr>
            <a:spLocks noChangeShapeType="1"/>
          </p:cNvSpPr>
          <p:nvPr/>
        </p:nvSpPr>
        <p:spPr bwMode="auto">
          <a:xfrm>
            <a:off x="4356100" y="2493963"/>
            <a:ext cx="360363" cy="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9" name="Rectangle 25"/>
          <p:cNvSpPr>
            <a:spLocks noChangeArrowheads="1"/>
          </p:cNvSpPr>
          <p:nvPr/>
        </p:nvSpPr>
        <p:spPr bwMode="auto">
          <a:xfrm>
            <a:off x="3851275" y="3968750"/>
            <a:ext cx="489743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>
                <a:solidFill>
                  <a:srgbClr val="112E7C"/>
                </a:solidFill>
              </a:rPr>
              <a:t>Implications for Energy Sector HR &amp; IT </a:t>
            </a:r>
          </a:p>
        </p:txBody>
      </p:sp>
      <p:sp>
        <p:nvSpPr>
          <p:cNvPr id="7180" name="AutoShape 32"/>
          <p:cNvSpPr>
            <a:spLocks noChangeArrowheads="1"/>
          </p:cNvSpPr>
          <p:nvPr/>
        </p:nvSpPr>
        <p:spPr bwMode="auto">
          <a:xfrm>
            <a:off x="3708400" y="5375275"/>
            <a:ext cx="5221288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7181" name="Rectangle 35"/>
          <p:cNvSpPr>
            <a:spLocks noChangeArrowheads="1"/>
          </p:cNvSpPr>
          <p:nvPr/>
        </p:nvSpPr>
        <p:spPr bwMode="auto">
          <a:xfrm>
            <a:off x="3851275" y="5373688"/>
            <a:ext cx="522128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>
                <a:solidFill>
                  <a:srgbClr val="112E7C"/>
                </a:solidFill>
              </a:rPr>
              <a:t>Preparing for New Workforce Challenges</a:t>
            </a:r>
          </a:p>
        </p:txBody>
      </p:sp>
      <p:grpSp>
        <p:nvGrpSpPr>
          <p:cNvPr id="7182" name="Group 4"/>
          <p:cNvGrpSpPr>
            <a:grpSpLocks/>
          </p:cNvGrpSpPr>
          <p:nvPr/>
        </p:nvGrpSpPr>
        <p:grpSpPr bwMode="auto">
          <a:xfrm rot="-406028">
            <a:off x="438150" y="1844675"/>
            <a:ext cx="2909888" cy="3629025"/>
            <a:chOff x="249" y="1026"/>
            <a:chExt cx="2041" cy="2495"/>
          </a:xfrm>
        </p:grpSpPr>
        <p:sp>
          <p:nvSpPr>
            <p:cNvPr id="7183" name="Rectangle 5"/>
            <p:cNvSpPr>
              <a:spLocks noChangeArrowheads="1"/>
            </p:cNvSpPr>
            <p:nvPr/>
          </p:nvSpPr>
          <p:spPr bwMode="auto">
            <a:xfrm>
              <a:off x="249" y="1026"/>
              <a:ext cx="2041" cy="24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pic>
          <p:nvPicPr>
            <p:cNvPr id="7184" name="Picture 6" descr="Highway_sign_corpora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71"/>
              <a:ext cx="1948" cy="2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5"/>
          <p:cNvSpPr>
            <a:spLocks noChangeArrowheads="1"/>
          </p:cNvSpPr>
          <p:nvPr/>
        </p:nvSpPr>
        <p:spPr bwMode="auto">
          <a:xfrm>
            <a:off x="2798763" y="5476875"/>
            <a:ext cx="839787" cy="222250"/>
          </a:xfrm>
          <a:prstGeom prst="wedgeRoundRectCallout">
            <a:avLst>
              <a:gd name="adj1" fmla="val 298204"/>
              <a:gd name="adj2" fmla="val -167143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/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285875"/>
            <a:ext cx="6580187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000125"/>
            <a:ext cx="388143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5699125" y="1792288"/>
            <a:ext cx="1952625" cy="1190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CA"/>
          </a:p>
        </p:txBody>
      </p:sp>
      <p:sp>
        <p:nvSpPr>
          <p:cNvPr id="33798" name="AutoShape 8"/>
          <p:cNvSpPr>
            <a:spLocks noChangeArrowheads="1"/>
          </p:cNvSpPr>
          <p:nvPr/>
        </p:nvSpPr>
        <p:spPr bwMode="auto">
          <a:xfrm>
            <a:off x="2457450" y="3476625"/>
            <a:ext cx="922338" cy="176213"/>
          </a:xfrm>
          <a:prstGeom prst="wedgeRoundRectCallout">
            <a:avLst>
              <a:gd name="adj1" fmla="val 222463"/>
              <a:gd name="adj2" fmla="val -88423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/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71438" y="285750"/>
            <a:ext cx="971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chemeClr val="bg1"/>
                </a:solidFill>
                <a:latin typeface="Segoe Black"/>
              </a:rPr>
              <a:t>Operations “Team site” well log well 360</a:t>
            </a:r>
            <a:r>
              <a:rPr lang="en-US"/>
              <a:t>°</a:t>
            </a:r>
            <a:endParaRPr lang="en-CA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lear shadow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1928813"/>
            <a:ext cx="4572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 descr="clear shadow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6503988"/>
            <a:ext cx="6786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Refinery-Scre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285875"/>
            <a:ext cx="7358063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75"/>
            <a:ext cx="8380413" cy="85725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Is this refining? Or collaboration? </a:t>
            </a:r>
            <a:endParaRPr lang="en-US" sz="4000" smtClean="0">
              <a:latin typeface="Segoe Black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Rectangle 133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571625"/>
            <a:ext cx="6600825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itle 43315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57188"/>
            <a:ext cx="8501063" cy="85725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“My Site” private</a:t>
            </a:r>
            <a:r>
              <a:rPr lang="en-US" smtClean="0">
                <a:solidFill>
                  <a:schemeClr val="accent1"/>
                </a:solidFill>
              </a:rPr>
              <a:t/>
            </a:r>
            <a:br>
              <a:rPr lang="en-US" smtClean="0">
                <a:solidFill>
                  <a:schemeClr val="accent1"/>
                </a:solidFill>
              </a:rPr>
            </a:br>
            <a:endParaRPr lang="en-US" smtClean="0"/>
          </a:p>
        </p:txBody>
      </p:sp>
      <p:sp>
        <p:nvSpPr>
          <p:cNvPr id="433158" name="Rectangle 433157"/>
          <p:cNvSpPr>
            <a:spLocks noChangeArrowheads="1"/>
          </p:cNvSpPr>
          <p:nvPr/>
        </p:nvSpPr>
        <p:spPr bwMode="auto">
          <a:xfrm>
            <a:off x="3325813" y="3786188"/>
            <a:ext cx="1811337" cy="1293812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33159" name="Rectangle 433158"/>
          <p:cNvSpPr>
            <a:spLocks noChangeArrowheads="1"/>
          </p:cNvSpPr>
          <p:nvPr/>
        </p:nvSpPr>
        <p:spPr bwMode="auto">
          <a:xfrm>
            <a:off x="3803650" y="3214688"/>
            <a:ext cx="1541463" cy="161925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33160" name="Rectangle 433159"/>
          <p:cNvSpPr>
            <a:spLocks noChangeArrowheads="1"/>
          </p:cNvSpPr>
          <p:nvPr/>
        </p:nvSpPr>
        <p:spPr bwMode="auto">
          <a:xfrm>
            <a:off x="6961188" y="3498850"/>
            <a:ext cx="1573212" cy="295275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33161" name="Rectangle 433160"/>
          <p:cNvSpPr>
            <a:spLocks noChangeArrowheads="1"/>
          </p:cNvSpPr>
          <p:nvPr/>
        </p:nvSpPr>
        <p:spPr bwMode="auto">
          <a:xfrm>
            <a:off x="7018338" y="5541963"/>
            <a:ext cx="1576387" cy="892175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433168" name="TextBox 433167"/>
          <p:cNvSpPr txBox="1">
            <a:spLocks noChangeArrowheads="1"/>
          </p:cNvSpPr>
          <p:nvPr/>
        </p:nvSpPr>
        <p:spPr bwMode="auto">
          <a:xfrm>
            <a:off x="0" y="5715000"/>
            <a:ext cx="2289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</a:pPr>
            <a:r>
              <a:rPr lang="en-US" sz="1600">
                <a:latin typeface="Segoe"/>
              </a:rPr>
              <a:t>Keywords in common</a:t>
            </a:r>
            <a:endParaRPr lang="en-US" sz="1600"/>
          </a:p>
        </p:txBody>
      </p:sp>
      <p:sp>
        <p:nvSpPr>
          <p:cNvPr id="433169" name="Straight Connector 433168"/>
          <p:cNvSpPr>
            <a:spLocks noChangeShapeType="1"/>
          </p:cNvSpPr>
          <p:nvPr/>
        </p:nvSpPr>
        <p:spPr bwMode="auto">
          <a:xfrm>
            <a:off x="1870075" y="2571750"/>
            <a:ext cx="1933575" cy="679450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433171" name="Straight Connector 433170"/>
          <p:cNvSpPr>
            <a:spLocks noChangeShapeType="1"/>
          </p:cNvSpPr>
          <p:nvPr/>
        </p:nvSpPr>
        <p:spPr bwMode="auto">
          <a:xfrm>
            <a:off x="1500188" y="3429000"/>
            <a:ext cx="1811337" cy="571500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433173" name="Straight Connector 433172"/>
          <p:cNvSpPr>
            <a:spLocks noChangeShapeType="1"/>
          </p:cNvSpPr>
          <p:nvPr/>
        </p:nvSpPr>
        <p:spPr bwMode="auto">
          <a:xfrm>
            <a:off x="2143125" y="5857875"/>
            <a:ext cx="4887913" cy="96838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14361" name="Rectangle 14360"/>
          <p:cNvSpPr>
            <a:spLocks noChangeArrowheads="1"/>
          </p:cNvSpPr>
          <p:nvPr/>
        </p:nvSpPr>
        <p:spPr bwMode="auto">
          <a:xfrm>
            <a:off x="214313" y="3071813"/>
            <a:ext cx="1785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</a:pPr>
            <a:r>
              <a:rPr lang="en-US" sz="1600">
                <a:latin typeface="Segoe"/>
              </a:rPr>
              <a:t>My profile</a:t>
            </a:r>
            <a:endParaRPr lang="en-US" sz="1600"/>
          </a:p>
        </p:txBody>
      </p:sp>
      <p:sp>
        <p:nvSpPr>
          <p:cNvPr id="9174" name="Rectangle 9173"/>
          <p:cNvSpPr>
            <a:spLocks noChangeArrowheads="1"/>
          </p:cNvSpPr>
          <p:nvPr/>
        </p:nvSpPr>
        <p:spPr bwMode="auto">
          <a:xfrm>
            <a:off x="142875" y="1500188"/>
            <a:ext cx="191611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None/>
            </a:pPr>
            <a:r>
              <a:rPr lang="en-US" sz="1600">
                <a:latin typeface="Segoe"/>
              </a:rPr>
              <a:t>Profile detail tabs</a:t>
            </a:r>
            <a:endParaRPr lang="en-US" sz="1600"/>
          </a:p>
          <a:p>
            <a:pPr marL="282575" lvl="1" indent="-168275"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Blip>
                <a:blip r:embed="rId5"/>
              </a:buBlip>
            </a:pPr>
            <a:r>
              <a:rPr lang="en-US" sz="1600">
                <a:latin typeface="Segoe"/>
              </a:rPr>
              <a:t> My colleagues</a:t>
            </a:r>
          </a:p>
          <a:p>
            <a:pPr marL="282575" lvl="1" indent="-168275"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Blip>
                <a:blip r:embed="rId5"/>
              </a:buBlip>
            </a:pPr>
            <a:r>
              <a:rPr lang="en-US" sz="1600">
                <a:latin typeface="Segoe"/>
              </a:rPr>
              <a:t>External contacts</a:t>
            </a:r>
          </a:p>
          <a:p>
            <a:pPr marL="282575" lvl="1" indent="-168275" eaLnBrk="0" hangingPunc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Wingdings 2" pitchFamily="18" charset="2"/>
              <a:buBlip>
                <a:blip r:embed="rId5"/>
              </a:buBlip>
            </a:pPr>
            <a:r>
              <a:rPr lang="en-US" sz="1600">
                <a:latin typeface="Segoe"/>
              </a:rPr>
              <a:t>Keywords</a:t>
            </a:r>
          </a:p>
        </p:txBody>
      </p:sp>
      <p:sp>
        <p:nvSpPr>
          <p:cNvPr id="35854" name="TextBox 15"/>
          <p:cNvSpPr txBox="1">
            <a:spLocks noChangeArrowheads="1"/>
          </p:cNvSpPr>
          <p:nvPr/>
        </p:nvSpPr>
        <p:spPr bwMode="auto">
          <a:xfrm>
            <a:off x="214313" y="3786188"/>
            <a:ext cx="192881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CA" sz="1400"/>
              <a:t> My documents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career Plan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HR (vacation)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competencies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communities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Wiki’s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blogs</a:t>
            </a:r>
          </a:p>
          <a:p>
            <a:pPr>
              <a:buFont typeface="Arial" pitchFamily="34" charset="0"/>
              <a:buChar char="•"/>
            </a:pPr>
            <a:r>
              <a:rPr lang="en-CA" sz="1400"/>
              <a:t> My news (RSS)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3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3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3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3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3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8" grpId="0" animBg="1"/>
      <p:bldP spid="433159" grpId="0" animBg="1"/>
      <p:bldP spid="433160" grpId="0" animBg="1"/>
      <p:bldP spid="433161" grpId="0" animBg="1"/>
      <p:bldP spid="433168" grpId="0"/>
      <p:bldP spid="433169" grpId="0" animBg="1"/>
      <p:bldP spid="433171" grpId="0" animBg="1"/>
      <p:bldP spid="433173" grpId="0" animBg="1"/>
      <p:bldP spid="14361" grpId="0"/>
      <p:bldP spid="91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8" y="285750"/>
            <a:ext cx="8382000" cy="714375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Wiki’ – live documents</a:t>
            </a:r>
          </a:p>
        </p:txBody>
      </p:sp>
      <p:pic>
        <p:nvPicPr>
          <p:cNvPr id="3686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85875"/>
            <a:ext cx="6215063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6786563" y="2071688"/>
            <a:ext cx="2500312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CA" sz="2000"/>
              <a:t>Project wiki</a:t>
            </a:r>
          </a:p>
          <a:p>
            <a:pPr>
              <a:buFont typeface="Arial" pitchFamily="34" charset="0"/>
              <a:buChar char="•"/>
            </a:pPr>
            <a:r>
              <a:rPr lang="en-CA" sz="2000"/>
              <a:t>COP </a:t>
            </a:r>
          </a:p>
          <a:p>
            <a:pPr>
              <a:buFont typeface="Arial" pitchFamily="34" charset="0"/>
              <a:buChar char="•"/>
            </a:pPr>
            <a:r>
              <a:rPr lang="en-CA" sz="2000"/>
              <a:t>On boarding</a:t>
            </a:r>
          </a:p>
          <a:p>
            <a:pPr>
              <a:buFont typeface="Arial" pitchFamily="34" charset="0"/>
              <a:buChar char="•"/>
            </a:pPr>
            <a:r>
              <a:rPr lang="en-CA" sz="2000"/>
              <a:t> Innovation</a:t>
            </a:r>
          </a:p>
          <a:p>
            <a:pPr lvl="1">
              <a:buFont typeface="Arial" pitchFamily="34" charset="0"/>
              <a:buChar char="•"/>
            </a:pPr>
            <a:r>
              <a:rPr lang="en-CA" sz="2000"/>
              <a:t>Safety </a:t>
            </a:r>
          </a:p>
          <a:p>
            <a:pPr lvl="1">
              <a:buFont typeface="Arial" pitchFamily="34" charset="0"/>
              <a:buChar char="•"/>
            </a:pPr>
            <a:r>
              <a:rPr lang="en-CA" sz="2000"/>
              <a:t>R&amp;D</a:t>
            </a:r>
          </a:p>
          <a:p>
            <a:pPr lvl="1">
              <a:buFont typeface="Arial" pitchFamily="34" charset="0"/>
              <a:buChar char="•"/>
            </a:pPr>
            <a:r>
              <a:rPr lang="en-CA" sz="2000"/>
              <a:t>Geologists</a:t>
            </a:r>
          </a:p>
          <a:p>
            <a:pPr lvl="1">
              <a:buFont typeface="Arial" pitchFamily="34" charset="0"/>
              <a:buChar char="•"/>
            </a:pPr>
            <a:r>
              <a:rPr lang="en-CA" sz="2000"/>
              <a:t>Engineering </a:t>
            </a:r>
          </a:p>
        </p:txBody>
      </p:sp>
      <p:sp>
        <p:nvSpPr>
          <p:cNvPr id="36869" name="TextBox 7"/>
          <p:cNvSpPr txBox="1">
            <a:spLocks noChangeArrowheads="1"/>
          </p:cNvSpPr>
          <p:nvPr/>
        </p:nvSpPr>
        <p:spPr bwMode="auto">
          <a:xfrm>
            <a:off x="6715125" y="1285875"/>
            <a:ext cx="1857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CA"/>
              <a:t>Business examples: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357313"/>
            <a:ext cx="8412163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ounded Rectangle 5"/>
          <p:cNvSpPr>
            <a:spLocks noChangeArrowheads="1"/>
          </p:cNvSpPr>
          <p:nvPr/>
        </p:nvSpPr>
        <p:spPr bwMode="auto">
          <a:xfrm>
            <a:off x="6572250" y="4214813"/>
            <a:ext cx="2286000" cy="15573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CA" sz="1200"/>
              <a:t>“Sour Gas” COP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Turn-around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CEO blog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United Way Corporate Challenge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Workflow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Audit</a:t>
            </a:r>
          </a:p>
          <a:p>
            <a:pPr>
              <a:buFont typeface="Arial" pitchFamily="34" charset="0"/>
              <a:buChar char="•"/>
            </a:pPr>
            <a:r>
              <a:rPr lang="en-CA" sz="1200"/>
              <a:t>Corporate Record</a:t>
            </a:r>
          </a:p>
          <a:p>
            <a:endParaRPr lang="en-CA" sz="1200"/>
          </a:p>
          <a:p>
            <a:pPr>
              <a:buFont typeface="Arial" pitchFamily="34" charset="0"/>
              <a:buChar char="•"/>
            </a:pPr>
            <a:endParaRPr lang="en-CA" sz="120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14313"/>
            <a:ext cx="8372475" cy="714375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Blog - share IP and knowledge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575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smtClean="0">
                <a:solidFill>
                  <a:schemeClr val="tx1"/>
                </a:solidFill>
              </a:rPr>
              <a:t>Customer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2" descr="shell oil rig outli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095375"/>
            <a:ext cx="455930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42875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Segoe Black"/>
              </a:rPr>
              <a:t>Shell environment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1438" y="1204913"/>
            <a:ext cx="6008687" cy="4611687"/>
          </a:xfrm>
        </p:spPr>
        <p:txBody>
          <a:bodyPr/>
          <a:lstStyle/>
          <a:p>
            <a:pPr marL="351882" indent="-351882" eaLnBrk="1" hangingPunct="1">
              <a:spcBef>
                <a:spcPct val="50000"/>
              </a:spcBef>
              <a:buFontTx/>
              <a:buNone/>
              <a:defRPr/>
            </a:pPr>
            <a:r>
              <a:rPr lang="en-US" sz="1600" b="1" i="1" spc="-83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rPr>
              <a:t>A Global Company</a:t>
            </a:r>
            <a:endParaRPr lang="en-US" sz="1600" dirty="0">
              <a:solidFill>
                <a:srgbClr val="FFFFFF"/>
              </a:solidFill>
              <a:ea typeface="+mn-ea"/>
            </a:endParaRP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112,000 employees in over 130 countries</a:t>
            </a: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Increased focus on truly global operations and organizations</a:t>
            </a: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Large projects heavily dependent on virtual teaming</a:t>
            </a:r>
          </a:p>
          <a:p>
            <a:pPr marL="351882" indent="-351882" eaLnBrk="1" hangingPunct="1">
              <a:spcBef>
                <a:spcPct val="50000"/>
              </a:spcBef>
              <a:buFontTx/>
              <a:buNone/>
              <a:defRPr/>
            </a:pPr>
            <a:r>
              <a:rPr lang="en-US" sz="1600" b="1" i="1" spc="-83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rPr>
              <a:t>Business Challenges</a:t>
            </a:r>
            <a:endParaRPr lang="en-US" sz="1600" dirty="0">
              <a:solidFill>
                <a:srgbClr val="FFFFFF"/>
              </a:solidFill>
              <a:ea typeface="+mn-ea"/>
            </a:endParaRP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Rapid access to unique expertise whenever and wherever</a:t>
            </a: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Workforce dynamics leading to “The Big Crew Change” </a:t>
            </a:r>
          </a:p>
          <a:p>
            <a:pPr lvl="1" eaLnBrk="1" hangingPunct="1">
              <a:spcBef>
                <a:spcPts val="500"/>
              </a:spcBef>
              <a:buSzPct val="95000"/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Many work locations are environmentally challenging</a:t>
            </a:r>
          </a:p>
          <a:p>
            <a:pPr marL="351882" indent="-351882" eaLnBrk="1" hangingPunct="1">
              <a:spcBef>
                <a:spcPct val="50000"/>
              </a:spcBef>
              <a:buFontTx/>
              <a:buNone/>
              <a:defRPr/>
            </a:pPr>
            <a:r>
              <a:rPr lang="en-US" sz="1600" b="1" i="1" spc="-83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charset="0"/>
              </a:rPr>
              <a:t>Unified Communications Solutions</a:t>
            </a:r>
            <a:endParaRPr lang="en-US" sz="1600" dirty="0">
              <a:solidFill>
                <a:srgbClr val="FFFFFF"/>
              </a:solidFill>
              <a:ea typeface="+mn-ea"/>
            </a:endParaRPr>
          </a:p>
          <a:p>
            <a:pPr lvl="1" eaLnBrk="1" hangingPunct="1">
              <a:spcBef>
                <a:spcPts val="500"/>
              </a:spcBef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Make it Easy - Put users in control through a </a:t>
            </a:r>
            <a:br>
              <a:rPr lang="en-US" sz="1600" dirty="0">
                <a:ea typeface="+mn-ea"/>
              </a:rPr>
            </a:br>
            <a:r>
              <a:rPr lang="en-US" sz="1600" i="1" dirty="0">
                <a:ea typeface="+mn-ea"/>
              </a:rPr>
              <a:t>single </a:t>
            </a:r>
            <a:r>
              <a:rPr lang="en-US" sz="1600" dirty="0">
                <a:ea typeface="+mn-ea"/>
              </a:rPr>
              <a:t>intuitive user interface across desktop, </a:t>
            </a:r>
            <a:br>
              <a:rPr lang="en-US" sz="1600" dirty="0">
                <a:ea typeface="+mn-ea"/>
              </a:rPr>
            </a:br>
            <a:r>
              <a:rPr lang="en-US" sz="1600" dirty="0">
                <a:ea typeface="+mn-ea"/>
              </a:rPr>
              <a:t>laptop, and Smartphones</a:t>
            </a:r>
          </a:p>
          <a:p>
            <a:pPr lvl="1" eaLnBrk="1" hangingPunct="1">
              <a:spcBef>
                <a:spcPts val="500"/>
              </a:spcBef>
              <a:buFont typeface="Times" pitchFamily="1" charset="0"/>
              <a:buChar char="•"/>
              <a:defRPr/>
            </a:pPr>
            <a:r>
              <a:rPr lang="en-US" sz="1600" dirty="0">
                <a:ea typeface="+mn-ea"/>
              </a:rPr>
              <a:t>Reduce Cost - Optimize deployment through </a:t>
            </a:r>
            <a:br>
              <a:rPr lang="en-US" sz="1600" dirty="0">
                <a:ea typeface="+mn-ea"/>
              </a:rPr>
            </a:br>
            <a:r>
              <a:rPr lang="en-US" sz="1600" dirty="0">
                <a:ea typeface="+mn-ea"/>
              </a:rPr>
              <a:t>infrastructure consolidation</a:t>
            </a:r>
          </a:p>
        </p:txBody>
      </p:sp>
      <p:pic>
        <p:nvPicPr>
          <p:cNvPr id="39941" name="Picture 1" descr="\\showsrus\Images\LOGOS\GEN_LOGO\S\Shell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1214438"/>
            <a:ext cx="113188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85725" y="142875"/>
            <a:ext cx="7772400" cy="762000"/>
          </a:xfrm>
        </p:spPr>
        <p:txBody>
          <a:bodyPr/>
          <a:lstStyle/>
          <a:p>
            <a:pPr eaLnBrk="1" hangingPunct="1"/>
            <a:r>
              <a:rPr lang="en-CA" smtClean="0">
                <a:latin typeface="Segoe Black"/>
              </a:rPr>
              <a:t>Customer scenarios in action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4313" y="1238250"/>
            <a:ext cx="8572500" cy="5048250"/>
          </a:xfrm>
        </p:spPr>
        <p:txBody>
          <a:bodyPr/>
          <a:lstStyle/>
          <a:p>
            <a:pPr marL="514350" lvl="1" indent="-514350" eaLnBrk="1" hangingPunct="1"/>
            <a:r>
              <a:rPr lang="en-US" smtClean="0"/>
              <a:t>Chevron has “desktop of the future” to address information overload</a:t>
            </a:r>
          </a:p>
          <a:p>
            <a:pPr marL="514350" lvl="1" indent="-514350" eaLnBrk="1" hangingPunct="1"/>
            <a:r>
              <a:rPr lang="en-CA" smtClean="0"/>
              <a:t>O&amp;G customer finding experts, capturing and sharing knowledge</a:t>
            </a:r>
          </a:p>
          <a:p>
            <a:pPr marL="514350" lvl="1" indent="-514350" eaLnBrk="1" hangingPunct="1"/>
            <a:r>
              <a:rPr lang="en-CA" smtClean="0"/>
              <a:t>Vancouver customer’s Gen-Y portal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Career and skill development, new relevant HR approaches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Stay connected with employees, measuring “employee health”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Wiki’s, search, social networking, instant messaging and more</a:t>
            </a:r>
          </a:p>
          <a:p>
            <a:pPr marL="514350" lvl="1" indent="-514350" eaLnBrk="1" hangingPunct="1">
              <a:buFont typeface="Arial" pitchFamily="34" charset="0"/>
              <a:buChar char="•"/>
            </a:pPr>
            <a:r>
              <a:rPr lang="en-CA" smtClean="0"/>
              <a:t>Common HR productivity initiatives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Simplify the toolset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Collaborative culture; remote workers; work from home effectively</a:t>
            </a:r>
          </a:p>
          <a:p>
            <a:pPr marL="914400" lvl="2" indent="-514350" eaLnBrk="1" hangingPunct="1"/>
            <a:r>
              <a:rPr lang="en-CA" sz="1800" smtClean="0">
                <a:solidFill>
                  <a:schemeClr val="tx1"/>
                </a:solidFill>
              </a:rPr>
              <a:t>People strategy for the future, Gen-X meets Gen-Y</a:t>
            </a:r>
          </a:p>
          <a:p>
            <a:pPr marL="514350" lvl="1" indent="-514350" eaLnBrk="1" hangingPunct="1">
              <a:buFont typeface="Arial" pitchFamily="34" charset="0"/>
              <a:buChar char="•"/>
            </a:pPr>
            <a:endParaRPr lang="en-CA" smtClean="0"/>
          </a:p>
          <a:p>
            <a:pPr marL="914400" lvl="2" indent="-514350" eaLnBrk="1" hangingPunct="1"/>
            <a:endParaRPr lang="en-CA" smtClean="0"/>
          </a:p>
          <a:p>
            <a:pPr marL="914400" lvl="2" indent="-514350" eaLnBrk="1" hangingPunct="1"/>
            <a:endParaRPr lang="en-CA" smtClean="0"/>
          </a:p>
          <a:p>
            <a:pPr marL="914400" lvl="2" indent="-514350" eaLnBrk="1" hangingPunct="1">
              <a:buFontTx/>
              <a:buNone/>
            </a:pPr>
            <a:r>
              <a:rPr lang="en-CA" smtClean="0"/>
              <a:t>			</a:t>
            </a:r>
          </a:p>
          <a:p>
            <a:pPr marL="514350" lvl="1" indent="-514350" eaLnBrk="1" hangingPunct="1">
              <a:buFont typeface="Arial" pitchFamily="34" charset="0"/>
              <a:buAutoNum type="arabicPeriod"/>
            </a:pPr>
            <a:endParaRPr lang="en-CA" smtClean="0"/>
          </a:p>
          <a:p>
            <a:pPr marL="514350" indent="-514350" eaLnBrk="1" hangingPunct="1">
              <a:buFontTx/>
              <a:buAutoNum type="arabicPeriod"/>
            </a:pPr>
            <a:endParaRPr lang="en-CA" smtClean="0"/>
          </a:p>
          <a:p>
            <a:pPr marL="514350" indent="-514350" eaLnBrk="1" hangingPunct="1">
              <a:buFontTx/>
              <a:buAutoNum type="arabicPeriod"/>
            </a:pPr>
            <a:endParaRPr lang="en-CA" smtClean="0"/>
          </a:p>
          <a:p>
            <a:pPr marL="514350" indent="-514350" eaLnBrk="1" hangingPunct="1">
              <a:buFontTx/>
              <a:buAutoNum type="arabicPeriod"/>
            </a:pPr>
            <a:endParaRPr lang="en-C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>
          <a:xfrm>
            <a:off x="285750" y="76200"/>
            <a:ext cx="8172450" cy="762000"/>
          </a:xfrm>
        </p:spPr>
        <p:txBody>
          <a:bodyPr/>
          <a:lstStyle/>
          <a:p>
            <a:r>
              <a:rPr lang="en-US" sz="2800" smtClean="0"/>
              <a:t>Supporting your workforce change</a:t>
            </a:r>
          </a:p>
        </p:txBody>
      </p:sp>
      <p:sp>
        <p:nvSpPr>
          <p:cNvPr id="41987" name="Text Box 17"/>
          <p:cNvSpPr txBox="1">
            <a:spLocks noChangeArrowheads="1"/>
          </p:cNvSpPr>
          <p:nvPr/>
        </p:nvSpPr>
        <p:spPr bwMode="auto">
          <a:xfrm>
            <a:off x="428625" y="6049963"/>
            <a:ext cx="8215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b="1">
                <a:solidFill>
                  <a:srgbClr val="333333"/>
                </a:solidFill>
              </a:rPr>
              <a:t>Ideaca, Rana Group and Microsoft - Our Solutions are tailored to meet individual client needs.</a:t>
            </a:r>
          </a:p>
        </p:txBody>
      </p:sp>
      <p:pic>
        <p:nvPicPr>
          <p:cNvPr id="41988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49"/>
          <a:stretch>
            <a:fillRect/>
          </a:stretch>
        </p:blipFill>
        <p:spPr>
          <a:xfrm>
            <a:off x="642938" y="1428750"/>
            <a:ext cx="7929562" cy="44942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57563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sz="4400" smtClean="0"/>
              <a:t>Thank you for your participation at today’s </a:t>
            </a:r>
            <a:br>
              <a:rPr lang="en-US" sz="4400" smtClean="0"/>
            </a:br>
            <a:r>
              <a:rPr lang="en-US" sz="4400" smtClean="0"/>
              <a:t>Energy Eye-Opener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drivers for change</a:t>
            </a:r>
          </a:p>
        </p:txBody>
      </p:sp>
      <p:pic>
        <p:nvPicPr>
          <p:cNvPr id="81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428750"/>
            <a:ext cx="7561263" cy="5022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38"/>
          <p:cNvGrpSpPr>
            <a:grpSpLocks/>
          </p:cNvGrpSpPr>
          <p:nvPr/>
        </p:nvGrpSpPr>
        <p:grpSpPr bwMode="auto">
          <a:xfrm>
            <a:off x="1331913" y="4508500"/>
            <a:ext cx="1868487" cy="1871663"/>
            <a:chOff x="3424" y="2432"/>
            <a:chExt cx="1406" cy="1408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3432" y="2448"/>
            <a:ext cx="1392" cy="1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Image" r:id="rId4" imgW="3628571" imgH="3628571" progId="">
                    <p:embed/>
                  </p:oleObj>
                </mc:Choice>
                <mc:Fallback>
                  <p:oleObj name="Image" r:id="rId4" imgW="3628571" imgH="3628571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EFEFE"/>
                            </a:clrFrom>
                            <a:clrTo>
                              <a:srgbClr val="FEFEF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448"/>
                          <a:ext cx="1392" cy="1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6" name="Oval 37"/>
            <p:cNvSpPr>
              <a:spLocks noChangeArrowheads="1"/>
            </p:cNvSpPr>
            <p:nvPr/>
          </p:nvSpPr>
          <p:spPr bwMode="auto">
            <a:xfrm>
              <a:off x="3424" y="2432"/>
              <a:ext cx="1406" cy="1406"/>
            </a:xfrm>
            <a:prstGeom prst="ellips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031" name="Group 47"/>
          <p:cNvGrpSpPr>
            <a:grpSpLocks/>
          </p:cNvGrpSpPr>
          <p:nvPr/>
        </p:nvGrpSpPr>
        <p:grpSpPr bwMode="auto">
          <a:xfrm>
            <a:off x="180975" y="1341438"/>
            <a:ext cx="2014538" cy="2000250"/>
            <a:chOff x="114" y="845"/>
            <a:chExt cx="1269" cy="1260"/>
          </a:xfrm>
        </p:grpSpPr>
        <p:sp>
          <p:nvSpPr>
            <p:cNvPr id="1043" name="Oval 45"/>
            <p:cNvSpPr>
              <a:spLocks noChangeArrowheads="1"/>
            </p:cNvSpPr>
            <p:nvPr/>
          </p:nvSpPr>
          <p:spPr bwMode="auto">
            <a:xfrm>
              <a:off x="161" y="890"/>
              <a:ext cx="1222" cy="121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grpSp>
          <p:nvGrpSpPr>
            <p:cNvPr id="1044" name="Group 22"/>
            <p:cNvGrpSpPr>
              <a:grpSpLocks/>
            </p:cNvGrpSpPr>
            <p:nvPr/>
          </p:nvGrpSpPr>
          <p:grpSpPr bwMode="auto">
            <a:xfrm>
              <a:off x="114" y="845"/>
              <a:ext cx="1224" cy="1224"/>
              <a:chOff x="1881" y="1389"/>
              <a:chExt cx="1998" cy="2010"/>
            </a:xfrm>
          </p:grpSpPr>
          <p:graphicFrame>
            <p:nvGraphicFramePr>
              <p:cNvPr id="1028" name="Object 4"/>
              <p:cNvGraphicFramePr>
                <a:graphicFrameLocks noChangeAspect="1"/>
              </p:cNvGraphicFramePr>
              <p:nvPr/>
            </p:nvGraphicFramePr>
            <p:xfrm>
              <a:off x="1881" y="1401"/>
              <a:ext cx="1998" cy="19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8" name="Image" r:id="rId6" imgW="3171429" imgH="3171429" progId="">
                      <p:embed/>
                    </p:oleObj>
                  </mc:Choice>
                  <mc:Fallback>
                    <p:oleObj name="Image" r:id="rId6" imgW="3171429" imgH="3171429" progId="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clrChange>
                              <a:clrFrom>
                                <a:srgbClr val="FEFEFE"/>
                              </a:clrFrom>
                              <a:clrTo>
                                <a:srgbClr val="FEFEF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81" y="1401"/>
                            <a:ext cx="1998" cy="19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5" name="Oval 21"/>
              <p:cNvSpPr>
                <a:spLocks noChangeArrowheads="1"/>
              </p:cNvSpPr>
              <p:nvPr/>
            </p:nvSpPr>
            <p:spPr bwMode="auto">
              <a:xfrm>
                <a:off x="1882" y="1389"/>
                <a:ext cx="1996" cy="1996"/>
              </a:xfrm>
              <a:prstGeom prst="ellips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sp>
        <p:nvSpPr>
          <p:cNvPr id="1032" name="Rectangle 35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CA" smtClean="0"/>
              <a:t>Beyond recruiting and retention</a:t>
            </a:r>
            <a:endParaRPr lang="en-US" smtClean="0"/>
          </a:p>
        </p:txBody>
      </p:sp>
      <p:sp>
        <p:nvSpPr>
          <p:cNvPr id="1033" name="Text Box 23"/>
          <p:cNvSpPr txBox="1">
            <a:spLocks noChangeArrowheads="1"/>
          </p:cNvSpPr>
          <p:nvPr/>
        </p:nvSpPr>
        <p:spPr bwMode="auto">
          <a:xfrm>
            <a:off x="3419475" y="2182813"/>
            <a:ext cx="561657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520700" algn="l"/>
                <a:tab pos="800100" algn="l"/>
                <a:tab pos="1143000" algn="l"/>
                <a:tab pos="1485900" algn="l"/>
                <a:tab pos="18288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solidFill>
                  <a:srgbClr val="112E7C"/>
                </a:solidFill>
              </a:rPr>
              <a:t>Information overload and ineffective communication</a:t>
            </a:r>
          </a:p>
          <a:p>
            <a:pPr eaLnBrk="1" hangingPunct="1"/>
            <a:endParaRPr lang="en-US" sz="2000">
              <a:solidFill>
                <a:srgbClr val="112E7C"/>
              </a:solidFill>
            </a:endParaRPr>
          </a:p>
          <a:p>
            <a:pPr eaLnBrk="1" hangingPunct="1"/>
            <a:r>
              <a:rPr lang="en-US" sz="2000">
                <a:solidFill>
                  <a:srgbClr val="112E7C"/>
                </a:solidFill>
              </a:rPr>
              <a:t>Increased need to collaborate</a:t>
            </a:r>
          </a:p>
          <a:p>
            <a:pPr eaLnBrk="1" hangingPunct="1"/>
            <a:endParaRPr lang="en-US" sz="2000">
              <a:solidFill>
                <a:srgbClr val="112E7C"/>
              </a:solidFill>
            </a:endParaRPr>
          </a:p>
          <a:p>
            <a:pPr eaLnBrk="1" hangingPunct="1"/>
            <a:r>
              <a:rPr lang="en-US" sz="2000">
                <a:solidFill>
                  <a:srgbClr val="112E7C"/>
                </a:solidFill>
              </a:rPr>
              <a:t>Corporate culture misalignment</a:t>
            </a:r>
          </a:p>
          <a:p>
            <a:pPr eaLnBrk="1" hangingPunct="1"/>
            <a:endParaRPr lang="en-US" sz="2000">
              <a:solidFill>
                <a:srgbClr val="112E7C"/>
              </a:solidFill>
            </a:endParaRPr>
          </a:p>
          <a:p>
            <a:pPr eaLnBrk="1" hangingPunct="1"/>
            <a:r>
              <a:rPr lang="en-US" sz="2000">
                <a:solidFill>
                  <a:srgbClr val="112E7C"/>
                </a:solidFill>
              </a:rPr>
              <a:t>Variation in skill and confidence with technology and complexity</a:t>
            </a:r>
          </a:p>
          <a:p>
            <a:pPr eaLnBrk="1" hangingPunct="1"/>
            <a:endParaRPr lang="en-US" sz="2000">
              <a:solidFill>
                <a:srgbClr val="112E7C"/>
              </a:solidFill>
            </a:endParaRPr>
          </a:p>
          <a:p>
            <a:pPr eaLnBrk="1" hangingPunct="1"/>
            <a:r>
              <a:rPr lang="en-US" sz="2000">
                <a:solidFill>
                  <a:srgbClr val="112E7C"/>
                </a:solidFill>
              </a:rPr>
              <a:t>Shortage of skilled leaders</a:t>
            </a:r>
          </a:p>
          <a:p>
            <a:pPr eaLnBrk="1" hangingPunct="1"/>
            <a:endParaRPr lang="en-US" sz="2000">
              <a:solidFill>
                <a:srgbClr val="112E7C"/>
              </a:solidFill>
            </a:endParaRPr>
          </a:p>
          <a:p>
            <a:pPr eaLnBrk="1" hangingPunct="1"/>
            <a:r>
              <a:rPr lang="en-US" sz="2000">
                <a:solidFill>
                  <a:srgbClr val="112E7C"/>
                </a:solidFill>
              </a:rPr>
              <a:t>Increasing anxiety and burnout</a:t>
            </a:r>
          </a:p>
        </p:txBody>
      </p:sp>
      <p:grpSp>
        <p:nvGrpSpPr>
          <p:cNvPr id="1034" name="Group 50"/>
          <p:cNvGrpSpPr>
            <a:grpSpLocks/>
          </p:cNvGrpSpPr>
          <p:nvPr/>
        </p:nvGrpSpPr>
        <p:grpSpPr bwMode="auto">
          <a:xfrm>
            <a:off x="1260475" y="2420938"/>
            <a:ext cx="1871663" cy="1871662"/>
            <a:chOff x="794" y="1480"/>
            <a:chExt cx="1179" cy="1179"/>
          </a:xfrm>
        </p:grpSpPr>
        <p:sp>
          <p:nvSpPr>
            <p:cNvPr id="1040" name="Oval 49"/>
            <p:cNvSpPr>
              <a:spLocks noChangeArrowheads="1"/>
            </p:cNvSpPr>
            <p:nvPr/>
          </p:nvSpPr>
          <p:spPr bwMode="auto">
            <a:xfrm>
              <a:off x="794" y="1480"/>
              <a:ext cx="1179" cy="117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grpSp>
          <p:nvGrpSpPr>
            <p:cNvPr id="1041" name="Group 48"/>
            <p:cNvGrpSpPr>
              <a:grpSpLocks/>
            </p:cNvGrpSpPr>
            <p:nvPr/>
          </p:nvGrpSpPr>
          <p:grpSpPr bwMode="auto">
            <a:xfrm>
              <a:off x="884" y="1571"/>
              <a:ext cx="1043" cy="1043"/>
              <a:chOff x="975" y="1707"/>
              <a:chExt cx="1043" cy="1043"/>
            </a:xfrm>
          </p:grpSpPr>
          <p:graphicFrame>
            <p:nvGraphicFramePr>
              <p:cNvPr id="1027" name="Object 3"/>
              <p:cNvGraphicFramePr>
                <a:graphicFrameLocks noChangeAspect="1"/>
              </p:cNvGraphicFramePr>
              <p:nvPr/>
            </p:nvGraphicFramePr>
            <p:xfrm>
              <a:off x="977" y="1707"/>
              <a:ext cx="1041" cy="1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9" name="Image" r:id="rId8" imgW="4279365" imgH="4279365" progId="">
                      <p:embed/>
                    </p:oleObj>
                  </mc:Choice>
                  <mc:Fallback>
                    <p:oleObj name="Image" r:id="rId8" imgW="4279365" imgH="4279365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FEFEFE"/>
                              </a:clrFrom>
                              <a:clrTo>
                                <a:srgbClr val="FEFEF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7" y="1707"/>
                            <a:ext cx="1041" cy="1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2" name="Oval 27"/>
              <p:cNvSpPr>
                <a:spLocks noChangeArrowheads="1"/>
              </p:cNvSpPr>
              <p:nvPr/>
            </p:nvSpPr>
            <p:spPr bwMode="auto">
              <a:xfrm>
                <a:off x="975" y="1710"/>
                <a:ext cx="1043" cy="1040"/>
              </a:xfrm>
              <a:prstGeom prst="ellips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grpSp>
        <p:nvGrpSpPr>
          <p:cNvPr id="1035" name="Group 55"/>
          <p:cNvGrpSpPr>
            <a:grpSpLocks/>
          </p:cNvGrpSpPr>
          <p:nvPr/>
        </p:nvGrpSpPr>
        <p:grpSpPr bwMode="auto">
          <a:xfrm>
            <a:off x="34925" y="3357563"/>
            <a:ext cx="1908175" cy="1908175"/>
            <a:chOff x="136" y="2115"/>
            <a:chExt cx="1202" cy="1202"/>
          </a:xfrm>
        </p:grpSpPr>
        <p:sp>
          <p:nvSpPr>
            <p:cNvPr id="1037" name="Oval 54"/>
            <p:cNvSpPr>
              <a:spLocks noChangeArrowheads="1"/>
            </p:cNvSpPr>
            <p:nvPr/>
          </p:nvSpPr>
          <p:spPr bwMode="auto">
            <a:xfrm>
              <a:off x="136" y="2115"/>
              <a:ext cx="1202" cy="120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grpSp>
          <p:nvGrpSpPr>
            <p:cNvPr id="1038" name="Group 33"/>
            <p:cNvGrpSpPr>
              <a:grpSpLocks/>
            </p:cNvGrpSpPr>
            <p:nvPr/>
          </p:nvGrpSpPr>
          <p:grpSpPr bwMode="auto">
            <a:xfrm>
              <a:off x="203" y="2205"/>
              <a:ext cx="1044" cy="1044"/>
              <a:chOff x="3424" y="2432"/>
              <a:chExt cx="1406" cy="1408"/>
            </a:xfrm>
          </p:grpSpPr>
          <p:graphicFrame>
            <p:nvGraphicFramePr>
              <p:cNvPr id="1026" name="Object 2"/>
              <p:cNvGraphicFramePr>
                <a:graphicFrameLocks noChangeAspect="1"/>
              </p:cNvGraphicFramePr>
              <p:nvPr/>
            </p:nvGraphicFramePr>
            <p:xfrm>
              <a:off x="3432" y="2448"/>
              <a:ext cx="1392" cy="13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0" name="Image" r:id="rId10" imgW="4723810" imgH="4723810" progId="">
                      <p:embed/>
                    </p:oleObj>
                  </mc:Choice>
                  <mc:Fallback>
                    <p:oleObj name="Image" r:id="rId10" imgW="4723810" imgH="4723810" progId="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FEFEFE"/>
                              </a:clrFrom>
                              <a:clrTo>
                                <a:srgbClr val="FEFEF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2" y="2448"/>
                            <a:ext cx="1392" cy="13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9" name="Oval 32"/>
              <p:cNvSpPr>
                <a:spLocks noChangeArrowheads="1"/>
              </p:cNvSpPr>
              <p:nvPr/>
            </p:nvSpPr>
            <p:spPr bwMode="auto">
              <a:xfrm>
                <a:off x="3424" y="2432"/>
                <a:ext cx="1406" cy="1406"/>
              </a:xfrm>
              <a:prstGeom prst="ellipse">
                <a:avLst/>
              </a:prstGeom>
              <a:noFill/>
              <a:ln w="762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sp>
        <p:nvSpPr>
          <p:cNvPr id="1036" name="Text Box 56"/>
          <p:cNvSpPr txBox="1">
            <a:spLocks noChangeArrowheads="1"/>
          </p:cNvSpPr>
          <p:nvPr/>
        </p:nvSpPr>
        <p:spPr bwMode="auto">
          <a:xfrm>
            <a:off x="2411413" y="1458913"/>
            <a:ext cx="4991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/>
              <a:t>Top Emerging Workplace Issues: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The bottom line…</a:t>
            </a:r>
          </a:p>
        </p:txBody>
      </p:sp>
      <p:grpSp>
        <p:nvGrpSpPr>
          <p:cNvPr id="9219" name="Group 8"/>
          <p:cNvGrpSpPr>
            <a:grpSpLocks/>
          </p:cNvGrpSpPr>
          <p:nvPr/>
        </p:nvGrpSpPr>
        <p:grpSpPr bwMode="auto">
          <a:xfrm>
            <a:off x="395288" y="1628775"/>
            <a:ext cx="4392612" cy="4248150"/>
            <a:chOff x="249" y="1026"/>
            <a:chExt cx="2767" cy="2676"/>
          </a:xfrm>
        </p:grpSpPr>
        <p:sp>
          <p:nvSpPr>
            <p:cNvPr id="9234" name="Rectangle 7"/>
            <p:cNvSpPr>
              <a:spLocks noChangeArrowheads="1"/>
            </p:cNvSpPr>
            <p:nvPr/>
          </p:nvSpPr>
          <p:spPr bwMode="auto">
            <a:xfrm>
              <a:off x="249" y="1026"/>
              <a:ext cx="2767" cy="26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pic>
          <p:nvPicPr>
            <p:cNvPr id="9235" name="Picture 4" descr="technology_iceberg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9" r="16959"/>
            <a:stretch>
              <a:fillRect/>
            </a:stretch>
          </p:blipFill>
          <p:spPr bwMode="auto">
            <a:xfrm>
              <a:off x="295" y="1071"/>
              <a:ext cx="2676" cy="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20" name="Group 23"/>
          <p:cNvGrpSpPr>
            <a:grpSpLocks/>
          </p:cNvGrpSpPr>
          <p:nvPr/>
        </p:nvGrpSpPr>
        <p:grpSpPr bwMode="auto">
          <a:xfrm>
            <a:off x="2411413" y="2205038"/>
            <a:ext cx="3097212" cy="647700"/>
            <a:chOff x="1519" y="1389"/>
            <a:chExt cx="1951" cy="408"/>
          </a:xfrm>
        </p:grpSpPr>
        <p:sp>
          <p:nvSpPr>
            <p:cNvPr id="9230" name="Line 9"/>
            <p:cNvSpPr>
              <a:spLocks noChangeShapeType="1"/>
            </p:cNvSpPr>
            <p:nvPr/>
          </p:nvSpPr>
          <p:spPr bwMode="auto">
            <a:xfrm>
              <a:off x="1519" y="1389"/>
              <a:ext cx="5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1" name="Line 10"/>
            <p:cNvSpPr>
              <a:spLocks noChangeShapeType="1"/>
            </p:cNvSpPr>
            <p:nvPr/>
          </p:nvSpPr>
          <p:spPr bwMode="auto">
            <a:xfrm>
              <a:off x="2109" y="1389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2" name="Line 11"/>
            <p:cNvSpPr>
              <a:spLocks noChangeShapeType="1"/>
            </p:cNvSpPr>
            <p:nvPr/>
          </p:nvSpPr>
          <p:spPr bwMode="auto">
            <a:xfrm flipH="1">
              <a:off x="1973" y="1797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3" name="Line 13"/>
            <p:cNvSpPr>
              <a:spLocks noChangeShapeType="1"/>
            </p:cNvSpPr>
            <p:nvPr/>
          </p:nvSpPr>
          <p:spPr bwMode="auto">
            <a:xfrm>
              <a:off x="2109" y="1570"/>
              <a:ext cx="136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21" name="Text Box 14"/>
          <p:cNvSpPr txBox="1">
            <a:spLocks noChangeArrowheads="1"/>
          </p:cNvSpPr>
          <p:nvPr/>
        </p:nvSpPr>
        <p:spPr bwMode="auto">
          <a:xfrm>
            <a:off x="5487988" y="1358900"/>
            <a:ext cx="3400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Humans have an unlimited</a:t>
            </a:r>
          </a:p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capacity to learn.</a:t>
            </a: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5492750" y="2276475"/>
            <a:ext cx="33147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We only use about 10% of</a:t>
            </a:r>
          </a:p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the capacity of existing</a:t>
            </a:r>
          </a:p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technology available in a</a:t>
            </a:r>
          </a:p>
          <a:p>
            <a:pPr eaLnBrk="1" hangingPunct="1"/>
            <a:r>
              <a:rPr lang="en-US" sz="2000" b="1">
                <a:solidFill>
                  <a:srgbClr val="112E7C"/>
                </a:solidFill>
              </a:rPr>
              <a:t>typical organization.</a:t>
            </a:r>
          </a:p>
        </p:txBody>
      </p:sp>
      <p:grpSp>
        <p:nvGrpSpPr>
          <p:cNvPr id="9223" name="Group 24"/>
          <p:cNvGrpSpPr>
            <a:grpSpLocks/>
          </p:cNvGrpSpPr>
          <p:nvPr/>
        </p:nvGrpSpPr>
        <p:grpSpPr bwMode="auto">
          <a:xfrm>
            <a:off x="3635375" y="3284538"/>
            <a:ext cx="1873250" cy="2160587"/>
            <a:chOff x="2290" y="2069"/>
            <a:chExt cx="1180" cy="1361"/>
          </a:xfrm>
        </p:grpSpPr>
        <p:grpSp>
          <p:nvGrpSpPr>
            <p:cNvPr id="9225" name="Group 16"/>
            <p:cNvGrpSpPr>
              <a:grpSpLocks/>
            </p:cNvGrpSpPr>
            <p:nvPr/>
          </p:nvGrpSpPr>
          <p:grpSpPr bwMode="auto">
            <a:xfrm>
              <a:off x="2290" y="2069"/>
              <a:ext cx="590" cy="1361"/>
              <a:chOff x="1519" y="1389"/>
              <a:chExt cx="590" cy="408"/>
            </a:xfrm>
          </p:grpSpPr>
          <p:sp>
            <p:nvSpPr>
              <p:cNvPr id="9227" name="Line 17"/>
              <p:cNvSpPr>
                <a:spLocks noChangeShapeType="1"/>
              </p:cNvSpPr>
              <p:nvPr/>
            </p:nvSpPr>
            <p:spPr bwMode="auto">
              <a:xfrm>
                <a:off x="1519" y="1389"/>
                <a:ext cx="5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28" name="Line 18"/>
              <p:cNvSpPr>
                <a:spLocks noChangeShapeType="1"/>
              </p:cNvSpPr>
              <p:nvPr/>
            </p:nvSpPr>
            <p:spPr bwMode="auto">
              <a:xfrm>
                <a:off x="2109" y="1389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29" name="Line 19"/>
              <p:cNvSpPr>
                <a:spLocks noChangeShapeType="1"/>
              </p:cNvSpPr>
              <p:nvPr/>
            </p:nvSpPr>
            <p:spPr bwMode="auto">
              <a:xfrm flipH="1">
                <a:off x="1882" y="1797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226" name="Line 20"/>
            <p:cNvSpPr>
              <a:spLocks noChangeShapeType="1"/>
            </p:cNvSpPr>
            <p:nvPr/>
          </p:nvSpPr>
          <p:spPr bwMode="auto">
            <a:xfrm>
              <a:off x="2880" y="2840"/>
              <a:ext cx="5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24" name="Text Box 21"/>
          <p:cNvSpPr txBox="1">
            <a:spLocks noChangeArrowheads="1"/>
          </p:cNvSpPr>
          <p:nvPr/>
        </p:nvSpPr>
        <p:spPr bwMode="auto">
          <a:xfrm>
            <a:off x="5497513" y="4262438"/>
            <a:ext cx="3467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rgbClr val="FF6600"/>
                </a:solidFill>
              </a:rPr>
              <a:t>Imagine the unleashed</a:t>
            </a:r>
          </a:p>
          <a:p>
            <a:pPr eaLnBrk="1" hangingPunct="1"/>
            <a:r>
              <a:rPr lang="en-US" b="1">
                <a:solidFill>
                  <a:srgbClr val="FF6600"/>
                </a:solidFill>
              </a:rPr>
              <a:t>potential!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76200"/>
            <a:ext cx="8243887" cy="762000"/>
          </a:xfrm>
        </p:spPr>
        <p:txBody>
          <a:bodyPr/>
          <a:lstStyle/>
          <a:p>
            <a:r>
              <a:rPr lang="en-CA" smtClean="0"/>
              <a:t>The 10% challenge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CA" smtClean="0"/>
              <a:t>If we could access even just another 5% brain power and 5% better use of technology, the difference it would make to productivity, innovation and business results would be enormous!</a:t>
            </a:r>
          </a:p>
          <a:p>
            <a:pPr marL="0" indent="0"/>
            <a:endParaRPr lang="en-CA" smtClean="0"/>
          </a:p>
          <a:p>
            <a:pPr marL="0" indent="0"/>
            <a:r>
              <a:rPr lang="en-CA" smtClean="0"/>
              <a:t>So how do we unleash our potential?</a:t>
            </a:r>
          </a:p>
          <a:p>
            <a:pPr marL="0" indent="0"/>
            <a:endParaRPr lang="en-CA" smtClean="0"/>
          </a:p>
          <a:p>
            <a:pPr marL="0" indent="0"/>
            <a:endParaRPr lang="en-CA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Preparing for the future </a:t>
            </a:r>
          </a:p>
        </p:txBody>
      </p:sp>
      <p:pic>
        <p:nvPicPr>
          <p:cNvPr id="1126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3600" y="2133600"/>
            <a:ext cx="4314825" cy="4238625"/>
          </a:xfrm>
        </p:spPr>
      </p:pic>
      <p:grpSp>
        <p:nvGrpSpPr>
          <p:cNvPr id="11268" name="Group 9"/>
          <p:cNvGrpSpPr>
            <a:grpSpLocks/>
          </p:cNvGrpSpPr>
          <p:nvPr/>
        </p:nvGrpSpPr>
        <p:grpSpPr bwMode="auto">
          <a:xfrm>
            <a:off x="2952750" y="1701800"/>
            <a:ext cx="431800" cy="2592388"/>
            <a:chOff x="1474" y="890"/>
            <a:chExt cx="272" cy="1633"/>
          </a:xfrm>
        </p:grpSpPr>
        <p:sp>
          <p:nvSpPr>
            <p:cNvPr id="11304" name="Line 7"/>
            <p:cNvSpPr>
              <a:spLocks noChangeShapeType="1"/>
            </p:cNvSpPr>
            <p:nvPr/>
          </p:nvSpPr>
          <p:spPr bwMode="auto">
            <a:xfrm flipV="1">
              <a:off x="1474" y="890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5" name="Line 8"/>
            <p:cNvSpPr>
              <a:spLocks noChangeShapeType="1"/>
            </p:cNvSpPr>
            <p:nvPr/>
          </p:nvSpPr>
          <p:spPr bwMode="auto">
            <a:xfrm>
              <a:off x="1474" y="89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9" name="Text Box 10"/>
          <p:cNvSpPr txBox="1">
            <a:spLocks noChangeArrowheads="1"/>
          </p:cNvSpPr>
          <p:nvPr/>
        </p:nvSpPr>
        <p:spPr bwMode="auto">
          <a:xfrm>
            <a:off x="3348038" y="1557338"/>
            <a:ext cx="346075" cy="3762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11270" name="Text Box 12"/>
          <p:cNvSpPr txBox="1">
            <a:spLocks noChangeArrowheads="1"/>
          </p:cNvSpPr>
          <p:nvPr/>
        </p:nvSpPr>
        <p:spPr bwMode="auto">
          <a:xfrm>
            <a:off x="3694113" y="1484313"/>
            <a:ext cx="3702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Create a culture for the New World</a:t>
            </a:r>
          </a:p>
        </p:txBody>
      </p:sp>
      <p:sp>
        <p:nvSpPr>
          <p:cNvPr id="11271" name="Text Box 17"/>
          <p:cNvSpPr txBox="1">
            <a:spLocks noChangeArrowheads="1"/>
          </p:cNvSpPr>
          <p:nvPr/>
        </p:nvSpPr>
        <p:spPr bwMode="auto">
          <a:xfrm>
            <a:off x="4046538" y="1989138"/>
            <a:ext cx="346075" cy="3762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11272" name="Text Box 18"/>
          <p:cNvSpPr txBox="1">
            <a:spLocks noChangeArrowheads="1"/>
          </p:cNvSpPr>
          <p:nvPr/>
        </p:nvSpPr>
        <p:spPr bwMode="auto">
          <a:xfrm>
            <a:off x="4392613" y="1941513"/>
            <a:ext cx="3968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Foster innovation through co-creation</a:t>
            </a:r>
          </a:p>
        </p:txBody>
      </p:sp>
      <p:sp>
        <p:nvSpPr>
          <p:cNvPr id="11273" name="Text Box 23"/>
          <p:cNvSpPr txBox="1">
            <a:spLocks noChangeArrowheads="1"/>
          </p:cNvSpPr>
          <p:nvPr/>
        </p:nvSpPr>
        <p:spPr bwMode="auto">
          <a:xfrm>
            <a:off x="4756150" y="2492375"/>
            <a:ext cx="346075" cy="376238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11274" name="Text Box 24"/>
          <p:cNvSpPr txBox="1">
            <a:spLocks noChangeArrowheads="1"/>
          </p:cNvSpPr>
          <p:nvPr/>
        </p:nvSpPr>
        <p:spPr bwMode="auto">
          <a:xfrm>
            <a:off x="5102225" y="2444750"/>
            <a:ext cx="386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Manage the extension of work hours</a:t>
            </a:r>
          </a:p>
        </p:txBody>
      </p:sp>
      <p:grpSp>
        <p:nvGrpSpPr>
          <p:cNvPr id="11275" name="Group 25"/>
          <p:cNvGrpSpPr>
            <a:grpSpLocks/>
          </p:cNvGrpSpPr>
          <p:nvPr/>
        </p:nvGrpSpPr>
        <p:grpSpPr bwMode="auto">
          <a:xfrm>
            <a:off x="3168650" y="2133600"/>
            <a:ext cx="863600" cy="1584325"/>
            <a:chOff x="1474" y="890"/>
            <a:chExt cx="272" cy="1633"/>
          </a:xfrm>
        </p:grpSpPr>
        <p:sp>
          <p:nvSpPr>
            <p:cNvPr id="11302" name="Line 26"/>
            <p:cNvSpPr>
              <a:spLocks noChangeShapeType="1"/>
            </p:cNvSpPr>
            <p:nvPr/>
          </p:nvSpPr>
          <p:spPr bwMode="auto">
            <a:xfrm flipV="1">
              <a:off x="1474" y="890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3" name="Line 27"/>
            <p:cNvSpPr>
              <a:spLocks noChangeShapeType="1"/>
            </p:cNvSpPr>
            <p:nvPr/>
          </p:nvSpPr>
          <p:spPr bwMode="auto">
            <a:xfrm>
              <a:off x="1474" y="89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76" name="Group 28"/>
          <p:cNvGrpSpPr>
            <a:grpSpLocks/>
          </p:cNvGrpSpPr>
          <p:nvPr/>
        </p:nvGrpSpPr>
        <p:grpSpPr bwMode="auto">
          <a:xfrm>
            <a:off x="3384550" y="2638425"/>
            <a:ext cx="1368425" cy="935038"/>
            <a:chOff x="1474" y="890"/>
            <a:chExt cx="272" cy="1633"/>
          </a:xfrm>
        </p:grpSpPr>
        <p:sp>
          <p:nvSpPr>
            <p:cNvPr id="11300" name="Line 29"/>
            <p:cNvSpPr>
              <a:spLocks noChangeShapeType="1"/>
            </p:cNvSpPr>
            <p:nvPr/>
          </p:nvSpPr>
          <p:spPr bwMode="auto">
            <a:xfrm flipV="1">
              <a:off x="1474" y="890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1" name="Line 30"/>
            <p:cNvSpPr>
              <a:spLocks noChangeShapeType="1"/>
            </p:cNvSpPr>
            <p:nvPr/>
          </p:nvSpPr>
          <p:spPr bwMode="auto">
            <a:xfrm>
              <a:off x="1474" y="89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77" name="Text Box 36"/>
          <p:cNvSpPr txBox="1">
            <a:spLocks noChangeArrowheads="1"/>
          </p:cNvSpPr>
          <p:nvPr/>
        </p:nvSpPr>
        <p:spPr bwMode="auto">
          <a:xfrm>
            <a:off x="5505450" y="3021013"/>
            <a:ext cx="3117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Simplify information overload</a:t>
            </a:r>
          </a:p>
        </p:txBody>
      </p:sp>
      <p:grpSp>
        <p:nvGrpSpPr>
          <p:cNvPr id="11278" name="Group 37"/>
          <p:cNvGrpSpPr>
            <a:grpSpLocks/>
          </p:cNvGrpSpPr>
          <p:nvPr/>
        </p:nvGrpSpPr>
        <p:grpSpPr bwMode="auto">
          <a:xfrm>
            <a:off x="3600450" y="3214688"/>
            <a:ext cx="1584325" cy="287337"/>
            <a:chOff x="1474" y="890"/>
            <a:chExt cx="272" cy="1633"/>
          </a:xfrm>
        </p:grpSpPr>
        <p:sp>
          <p:nvSpPr>
            <p:cNvPr id="11298" name="Line 38"/>
            <p:cNvSpPr>
              <a:spLocks noChangeShapeType="1"/>
            </p:cNvSpPr>
            <p:nvPr/>
          </p:nvSpPr>
          <p:spPr bwMode="auto">
            <a:xfrm flipV="1">
              <a:off x="1474" y="890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39"/>
            <p:cNvSpPr>
              <a:spLocks noChangeShapeType="1"/>
            </p:cNvSpPr>
            <p:nvPr/>
          </p:nvSpPr>
          <p:spPr bwMode="auto">
            <a:xfrm>
              <a:off x="1474" y="89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79" name="Text Box 40"/>
          <p:cNvSpPr txBox="1">
            <a:spLocks noChangeArrowheads="1"/>
          </p:cNvSpPr>
          <p:nvPr/>
        </p:nvSpPr>
        <p:spPr bwMode="auto">
          <a:xfrm>
            <a:off x="5148263" y="3646488"/>
            <a:ext cx="346075" cy="3762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5</a:t>
            </a:r>
          </a:p>
        </p:txBody>
      </p:sp>
      <p:sp>
        <p:nvSpPr>
          <p:cNvPr id="11280" name="Text Box 41"/>
          <p:cNvSpPr txBox="1">
            <a:spLocks noChangeArrowheads="1"/>
          </p:cNvSpPr>
          <p:nvPr/>
        </p:nvSpPr>
        <p:spPr bwMode="auto">
          <a:xfrm>
            <a:off x="5494338" y="3598863"/>
            <a:ext cx="346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Create capacity for collaboration</a:t>
            </a:r>
          </a:p>
        </p:txBody>
      </p:sp>
      <p:sp>
        <p:nvSpPr>
          <p:cNvPr id="11281" name="Line 44"/>
          <p:cNvSpPr>
            <a:spLocks noChangeShapeType="1"/>
          </p:cNvSpPr>
          <p:nvPr/>
        </p:nvSpPr>
        <p:spPr bwMode="auto">
          <a:xfrm>
            <a:off x="4032250" y="3792538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2" name="Text Box 56"/>
          <p:cNvSpPr txBox="1">
            <a:spLocks noChangeArrowheads="1"/>
          </p:cNvSpPr>
          <p:nvPr/>
        </p:nvSpPr>
        <p:spPr bwMode="auto">
          <a:xfrm>
            <a:off x="5521325" y="4175125"/>
            <a:ext cx="328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Support new skill development</a:t>
            </a:r>
          </a:p>
        </p:txBody>
      </p:sp>
      <p:sp>
        <p:nvSpPr>
          <p:cNvPr id="11283" name="Line 58"/>
          <p:cNvSpPr>
            <a:spLocks noChangeShapeType="1"/>
          </p:cNvSpPr>
          <p:nvPr/>
        </p:nvSpPr>
        <p:spPr bwMode="auto">
          <a:xfrm flipV="1">
            <a:off x="4321175" y="40782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4" name="Line 59"/>
          <p:cNvSpPr>
            <a:spLocks noChangeShapeType="1"/>
          </p:cNvSpPr>
          <p:nvPr/>
        </p:nvSpPr>
        <p:spPr bwMode="auto">
          <a:xfrm>
            <a:off x="4321175" y="436880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5" name="Text Box 61"/>
          <p:cNvSpPr txBox="1">
            <a:spLocks noChangeArrowheads="1"/>
          </p:cNvSpPr>
          <p:nvPr/>
        </p:nvSpPr>
        <p:spPr bwMode="auto">
          <a:xfrm>
            <a:off x="5503863" y="4751388"/>
            <a:ext cx="36464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Develop HR &amp; IT policies and </a:t>
            </a:r>
          </a:p>
          <a:p>
            <a:pPr eaLnBrk="1" hangingPunct="1"/>
            <a:r>
              <a:rPr lang="en-US" sz="1800">
                <a:solidFill>
                  <a:srgbClr val="112E7C"/>
                </a:solidFill>
              </a:rPr>
              <a:t>practices that enable a successful</a:t>
            </a:r>
          </a:p>
          <a:p>
            <a:pPr eaLnBrk="1" hangingPunct="1"/>
            <a:r>
              <a:rPr lang="en-US" sz="1800">
                <a:solidFill>
                  <a:srgbClr val="112E7C"/>
                </a:solidFill>
              </a:rPr>
              <a:t>future work environment</a:t>
            </a:r>
          </a:p>
        </p:txBody>
      </p:sp>
      <p:grpSp>
        <p:nvGrpSpPr>
          <p:cNvPr id="11286" name="Group 66"/>
          <p:cNvGrpSpPr>
            <a:grpSpLocks/>
          </p:cNvGrpSpPr>
          <p:nvPr/>
        </p:nvGrpSpPr>
        <p:grpSpPr bwMode="auto">
          <a:xfrm>
            <a:off x="4608513" y="4078288"/>
            <a:ext cx="574675" cy="866775"/>
            <a:chOff x="2290" y="2750"/>
            <a:chExt cx="589" cy="183"/>
          </a:xfrm>
        </p:grpSpPr>
        <p:sp>
          <p:nvSpPr>
            <p:cNvPr id="11296" name="Line 64"/>
            <p:cNvSpPr>
              <a:spLocks noChangeShapeType="1"/>
            </p:cNvSpPr>
            <p:nvPr/>
          </p:nvSpPr>
          <p:spPr bwMode="auto">
            <a:xfrm flipV="1">
              <a:off x="2290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65"/>
            <p:cNvSpPr>
              <a:spLocks noChangeShapeType="1"/>
            </p:cNvSpPr>
            <p:nvPr/>
          </p:nvSpPr>
          <p:spPr bwMode="auto">
            <a:xfrm>
              <a:off x="2290" y="293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87" name="Text Box 67"/>
          <p:cNvSpPr txBox="1">
            <a:spLocks noChangeArrowheads="1"/>
          </p:cNvSpPr>
          <p:nvPr/>
        </p:nvSpPr>
        <p:spPr bwMode="auto">
          <a:xfrm>
            <a:off x="5292725" y="5724525"/>
            <a:ext cx="3973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112E7C"/>
                </a:solidFill>
              </a:rPr>
              <a:t>Experience the new world ourselves</a:t>
            </a:r>
          </a:p>
        </p:txBody>
      </p:sp>
      <p:grpSp>
        <p:nvGrpSpPr>
          <p:cNvPr id="11288" name="Group 69"/>
          <p:cNvGrpSpPr>
            <a:grpSpLocks/>
          </p:cNvGrpSpPr>
          <p:nvPr/>
        </p:nvGrpSpPr>
        <p:grpSpPr bwMode="auto">
          <a:xfrm>
            <a:off x="4752975" y="4078288"/>
            <a:ext cx="288925" cy="1727200"/>
            <a:chOff x="2290" y="2750"/>
            <a:chExt cx="589" cy="183"/>
          </a:xfrm>
        </p:grpSpPr>
        <p:sp>
          <p:nvSpPr>
            <p:cNvPr id="11294" name="Line 70"/>
            <p:cNvSpPr>
              <a:spLocks noChangeShapeType="1"/>
            </p:cNvSpPr>
            <p:nvPr/>
          </p:nvSpPr>
          <p:spPr bwMode="auto">
            <a:xfrm flipV="1">
              <a:off x="2290" y="275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71"/>
            <p:cNvSpPr>
              <a:spLocks noChangeShapeType="1"/>
            </p:cNvSpPr>
            <p:nvPr/>
          </p:nvSpPr>
          <p:spPr bwMode="auto">
            <a:xfrm>
              <a:off x="2290" y="293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89" name="Text Box 73"/>
          <p:cNvSpPr txBox="1">
            <a:spLocks noChangeArrowheads="1"/>
          </p:cNvSpPr>
          <p:nvPr/>
        </p:nvSpPr>
        <p:spPr bwMode="auto">
          <a:xfrm>
            <a:off x="-31750" y="1274763"/>
            <a:ext cx="3321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333333"/>
                </a:solidFill>
              </a:rPr>
              <a:t>The core of your organization’s</a:t>
            </a:r>
          </a:p>
          <a:p>
            <a:pPr eaLnBrk="1" hangingPunct="1"/>
            <a:r>
              <a:rPr lang="en-US" sz="1800">
                <a:solidFill>
                  <a:srgbClr val="333333"/>
                </a:solidFill>
              </a:rPr>
              <a:t>future success starts</a:t>
            </a:r>
            <a:r>
              <a:rPr lang="en-US" sz="1800">
                <a:solidFill>
                  <a:srgbClr val="FF6600"/>
                </a:solidFill>
              </a:rPr>
              <a:t> </a:t>
            </a:r>
            <a:r>
              <a:rPr lang="en-US" sz="1800">
                <a:solidFill>
                  <a:srgbClr val="333333"/>
                </a:solidFill>
              </a:rPr>
              <a:t>with:</a:t>
            </a:r>
          </a:p>
        </p:txBody>
      </p:sp>
      <p:sp>
        <p:nvSpPr>
          <p:cNvPr id="11290" name="Text Box 68"/>
          <p:cNvSpPr txBox="1">
            <a:spLocks noChangeArrowheads="1"/>
          </p:cNvSpPr>
          <p:nvPr/>
        </p:nvSpPr>
        <p:spPr bwMode="auto">
          <a:xfrm>
            <a:off x="4895850" y="5661025"/>
            <a:ext cx="346075" cy="376238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8</a:t>
            </a:r>
          </a:p>
        </p:txBody>
      </p:sp>
      <p:sp>
        <p:nvSpPr>
          <p:cNvPr id="11291" name="Text Box 35"/>
          <p:cNvSpPr txBox="1">
            <a:spLocks noChangeArrowheads="1"/>
          </p:cNvSpPr>
          <p:nvPr/>
        </p:nvSpPr>
        <p:spPr bwMode="auto">
          <a:xfrm>
            <a:off x="5159375" y="3068638"/>
            <a:ext cx="346075" cy="3762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11292" name="Text Box 55"/>
          <p:cNvSpPr txBox="1">
            <a:spLocks noChangeArrowheads="1"/>
          </p:cNvSpPr>
          <p:nvPr/>
        </p:nvSpPr>
        <p:spPr bwMode="auto">
          <a:xfrm>
            <a:off x="5175250" y="4222750"/>
            <a:ext cx="346075" cy="376238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6</a:t>
            </a:r>
          </a:p>
        </p:txBody>
      </p:sp>
      <p:sp>
        <p:nvSpPr>
          <p:cNvPr id="11293" name="Text Box 63"/>
          <p:cNvSpPr txBox="1">
            <a:spLocks noChangeArrowheads="1"/>
          </p:cNvSpPr>
          <p:nvPr/>
        </p:nvSpPr>
        <p:spPr bwMode="auto">
          <a:xfrm>
            <a:off x="5157788" y="4799013"/>
            <a:ext cx="346075" cy="37623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 Black" pitchFamily="34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Are we ready?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2603500"/>
            <a:ext cx="4248150" cy="18335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CA" b="1" smtClean="0"/>
              <a:t>Workforce of the near future will need to be successful based on skills not experience.</a:t>
            </a:r>
          </a:p>
        </p:txBody>
      </p:sp>
      <p:grpSp>
        <p:nvGrpSpPr>
          <p:cNvPr id="12292" name="Group 13"/>
          <p:cNvGrpSpPr>
            <a:grpSpLocks/>
          </p:cNvGrpSpPr>
          <p:nvPr/>
        </p:nvGrpSpPr>
        <p:grpSpPr bwMode="auto">
          <a:xfrm rot="530046">
            <a:off x="4843463" y="1700213"/>
            <a:ext cx="3328987" cy="4176712"/>
            <a:chOff x="2925" y="890"/>
            <a:chExt cx="2314" cy="2903"/>
          </a:xfrm>
        </p:grpSpPr>
        <p:sp>
          <p:nvSpPr>
            <p:cNvPr id="12293" name="Rectangle 8"/>
            <p:cNvSpPr>
              <a:spLocks noChangeArrowheads="1"/>
            </p:cNvSpPr>
            <p:nvPr/>
          </p:nvSpPr>
          <p:spPr bwMode="auto">
            <a:xfrm>
              <a:off x="2925" y="890"/>
              <a:ext cx="2314" cy="2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CA"/>
            </a:p>
          </p:txBody>
        </p:sp>
        <p:pic>
          <p:nvPicPr>
            <p:cNvPr id="12294" name="Picture 11" descr="business_focus_SKIL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935"/>
              <a:ext cx="2215" cy="2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5.4|4|8.5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FC1D1110389F4888D99BE072CB85D6" ma:contentTypeVersion="0" ma:contentTypeDescription="Create a new document." ma:contentTypeScope="" ma:versionID="654bc11085f27c582458130d55c575ee">
  <xsd:schema xmlns:xsd="http://www.w3.org/2001/XMLSchema" xmlns:p="http://schemas.microsoft.com/office/2006/metadata/properties" xmlns:ns2="111DFC57-3810-489F-88D9-9BE072CB85D6" targetNamespace="http://schemas.microsoft.com/office/2006/metadata/properties" ma:root="true" ma:fieldsID="fdc8a65d2b93502e49abf4c895cf7856" ns2:_="">
    <xsd:import namespace="111DFC57-3810-489F-88D9-9BE072CB85D6"/>
    <xsd:element name="properties">
      <xsd:complexType>
        <xsd:sequence>
          <xsd:element name="documentManagement">
            <xsd:complexType>
              <xsd:all>
                <xsd:element ref="ns2:Show_x0020_ORder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111DFC57-3810-489F-88D9-9BE072CB85D6" elementFormDefault="qualified">
    <xsd:import namespace="http://schemas.microsoft.com/office/2006/documentManagement/types"/>
    <xsd:element name="Show_x0020_ORder" ma:index="8" nillable="true" ma:displayName="Show Order" ma:internalName="Show_x0020_ORder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w_x0020_ORder xmlns="111DFC57-3810-489F-88D9-9BE072CB85D6" xsi:nil="true"/>
  </documentManagement>
</p:properties>
</file>

<file path=customXml/itemProps1.xml><?xml version="1.0" encoding="utf-8"?>
<ds:datastoreItem xmlns:ds="http://schemas.openxmlformats.org/officeDocument/2006/customXml" ds:itemID="{1169A432-5A0A-4C66-B3C8-C64170A0A5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F10B42-EB3E-41CA-A1EF-78271D8D9C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1DFC57-3810-489F-88D9-9BE072CB85D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C3D5AA0-958C-4CFE-8770-11C1604D2784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7AADF85D-655A-447A-898E-3C890F8C7FC9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111DFC57-3810-489F-88D9-9BE072CB85D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10347</TotalTime>
  <Words>1640</Words>
  <Application>Microsoft Office PowerPoint</Application>
  <PresentationFormat>On-screen Show (4:3)</PresentationFormat>
  <Paragraphs>381</Paragraphs>
  <Slides>39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Arial</vt:lpstr>
      <vt:lpstr>ＭＳ Ｐゴシック</vt:lpstr>
      <vt:lpstr>Times</vt:lpstr>
      <vt:lpstr>Arial Black</vt:lpstr>
      <vt:lpstr>Myriad Web</vt:lpstr>
      <vt:lpstr>Segoe Black</vt:lpstr>
      <vt:lpstr>Segoe Semibold</vt:lpstr>
      <vt:lpstr>Wingdings 2</vt:lpstr>
      <vt:lpstr>Gill Sans</vt:lpstr>
      <vt:lpstr>Segoe</vt:lpstr>
      <vt:lpstr>Wingdings</vt:lpstr>
      <vt:lpstr>Franklin Gothic Book</vt:lpstr>
      <vt:lpstr>Verdana</vt:lpstr>
      <vt:lpstr>Calibri</vt:lpstr>
      <vt:lpstr>Times New Roman</vt:lpstr>
      <vt:lpstr>Franklin Gothic Medium</vt:lpstr>
      <vt:lpstr>Blank Presentation</vt:lpstr>
      <vt:lpstr>1_Blank Presentation</vt:lpstr>
      <vt:lpstr>Image</vt:lpstr>
      <vt:lpstr>PowerPoint Presentation</vt:lpstr>
      <vt:lpstr>Beyond Recruiting and Retention</vt:lpstr>
      <vt:lpstr>Beyond recruiting and retention</vt:lpstr>
      <vt:lpstr>Business drivers for change</vt:lpstr>
      <vt:lpstr>Beyond recruiting and retention</vt:lpstr>
      <vt:lpstr>The bottom line…</vt:lpstr>
      <vt:lpstr>The 10% challenge</vt:lpstr>
      <vt:lpstr>Preparing for the future </vt:lpstr>
      <vt:lpstr>Are we ready?</vt:lpstr>
      <vt:lpstr>The 3 R’s become 3 C’s</vt:lpstr>
      <vt:lpstr>PowerPoint Presentation</vt:lpstr>
      <vt:lpstr>New World of Work in the Energy Sector</vt:lpstr>
      <vt:lpstr>Consulting the “younger generation”</vt:lpstr>
      <vt:lpstr>Today’s information challenge</vt:lpstr>
      <vt:lpstr>Time spent looking for information?</vt:lpstr>
      <vt:lpstr> Most knowledge is undocumented </vt:lpstr>
      <vt:lpstr>PowerPoint Presentation</vt:lpstr>
      <vt:lpstr>Gen-Y meets Gen-X meets Baby-Boomers</vt:lpstr>
      <vt:lpstr>People Ready in the New World of Work</vt:lpstr>
      <vt:lpstr>Mega Trends: New World of Work</vt:lpstr>
      <vt:lpstr>Looking for information?</vt:lpstr>
      <vt:lpstr>Unified Search- simplify!! </vt:lpstr>
      <vt:lpstr>PowerPoint Presentation</vt:lpstr>
      <vt:lpstr>Foreman “My Site”- public</vt:lpstr>
      <vt:lpstr>Org chart and talent management</vt:lpstr>
      <vt:lpstr>Communicate in real time</vt:lpstr>
      <vt:lpstr>Communicate in real time</vt:lpstr>
      <vt:lpstr>Operations “Team Site”</vt:lpstr>
      <vt:lpstr>Operations “Team Site”</vt:lpstr>
      <vt:lpstr>PowerPoint Presentation</vt:lpstr>
      <vt:lpstr>Is this refining? Or collaboration? </vt:lpstr>
      <vt:lpstr>“My Site” private </vt:lpstr>
      <vt:lpstr>Wiki’ – live documents</vt:lpstr>
      <vt:lpstr>Blog - share IP and knowledge</vt:lpstr>
      <vt:lpstr>Customer Examples</vt:lpstr>
      <vt:lpstr>Shell environment</vt:lpstr>
      <vt:lpstr>Customer scenarios in action</vt:lpstr>
      <vt:lpstr>Supporting your workforce change</vt:lpstr>
      <vt:lpstr>Thank you for your participation at today’s  Energy Eye-Opener</vt:lpstr>
    </vt:vector>
  </TitlesOfParts>
  <Company>Monster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peek into the future</dc:title>
  <dc:subject>Business</dc:subject>
  <dc:creator>Monster User</dc:creator>
  <cp:lastModifiedBy>sp_admin</cp:lastModifiedBy>
  <cp:revision>58</cp:revision>
  <dcterms:created xsi:type="dcterms:W3CDTF">2006-09-26T16:52:31Z</dcterms:created>
  <dcterms:modified xsi:type="dcterms:W3CDTF">2010-09-26T20:00:30Z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0x01010057FC1D1110389F4888D99BE072CB85D6</vt:lpwstr>
  </property>
</Properties>
</file>